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</p:sldIdLst>
  <p:sldSz cx="42479913" cy="30240288"/>
  <p:notesSz cx="6797675" cy="9928225"/>
  <p:defaultTextStyle>
    <a:defPPr>
      <a:defRPr lang="zh-TW"/>
    </a:defPPr>
    <a:lvl1pPr marL="0" algn="l" defTabSz="3490534" rtl="0" eaLnBrk="1" latinLnBrk="0" hangingPunct="1">
      <a:defRPr sz="6872" kern="1200">
        <a:solidFill>
          <a:schemeClr val="tx1"/>
        </a:solidFill>
        <a:latin typeface="+mn-lt"/>
        <a:ea typeface="+mn-ea"/>
        <a:cs typeface="+mn-cs"/>
      </a:defRPr>
    </a:lvl1pPr>
    <a:lvl2pPr marL="1745267" algn="l" defTabSz="3490534" rtl="0" eaLnBrk="1" latinLnBrk="0" hangingPunct="1">
      <a:defRPr sz="6872" kern="1200">
        <a:solidFill>
          <a:schemeClr val="tx1"/>
        </a:solidFill>
        <a:latin typeface="+mn-lt"/>
        <a:ea typeface="+mn-ea"/>
        <a:cs typeface="+mn-cs"/>
      </a:defRPr>
    </a:lvl2pPr>
    <a:lvl3pPr marL="3490534" algn="l" defTabSz="3490534" rtl="0" eaLnBrk="1" latinLnBrk="0" hangingPunct="1">
      <a:defRPr sz="6872" kern="1200">
        <a:solidFill>
          <a:schemeClr val="tx1"/>
        </a:solidFill>
        <a:latin typeface="+mn-lt"/>
        <a:ea typeface="+mn-ea"/>
        <a:cs typeface="+mn-cs"/>
      </a:defRPr>
    </a:lvl3pPr>
    <a:lvl4pPr marL="5235804" algn="l" defTabSz="3490534" rtl="0" eaLnBrk="1" latinLnBrk="0" hangingPunct="1">
      <a:defRPr sz="6872" kern="1200">
        <a:solidFill>
          <a:schemeClr val="tx1"/>
        </a:solidFill>
        <a:latin typeface="+mn-lt"/>
        <a:ea typeface="+mn-ea"/>
        <a:cs typeface="+mn-cs"/>
      </a:defRPr>
    </a:lvl4pPr>
    <a:lvl5pPr marL="6981072" algn="l" defTabSz="3490534" rtl="0" eaLnBrk="1" latinLnBrk="0" hangingPunct="1">
      <a:defRPr sz="6872" kern="1200">
        <a:solidFill>
          <a:schemeClr val="tx1"/>
        </a:solidFill>
        <a:latin typeface="+mn-lt"/>
        <a:ea typeface="+mn-ea"/>
        <a:cs typeface="+mn-cs"/>
      </a:defRPr>
    </a:lvl5pPr>
    <a:lvl6pPr marL="8726339" algn="l" defTabSz="3490534" rtl="0" eaLnBrk="1" latinLnBrk="0" hangingPunct="1">
      <a:defRPr sz="6872" kern="1200">
        <a:solidFill>
          <a:schemeClr val="tx1"/>
        </a:solidFill>
        <a:latin typeface="+mn-lt"/>
        <a:ea typeface="+mn-ea"/>
        <a:cs typeface="+mn-cs"/>
      </a:defRPr>
    </a:lvl6pPr>
    <a:lvl7pPr marL="10471606" algn="l" defTabSz="3490534" rtl="0" eaLnBrk="1" latinLnBrk="0" hangingPunct="1">
      <a:defRPr sz="6872" kern="1200">
        <a:solidFill>
          <a:schemeClr val="tx1"/>
        </a:solidFill>
        <a:latin typeface="+mn-lt"/>
        <a:ea typeface="+mn-ea"/>
        <a:cs typeface="+mn-cs"/>
      </a:defRPr>
    </a:lvl7pPr>
    <a:lvl8pPr marL="12216873" algn="l" defTabSz="3490534" rtl="0" eaLnBrk="1" latinLnBrk="0" hangingPunct="1">
      <a:defRPr sz="6872" kern="1200">
        <a:solidFill>
          <a:schemeClr val="tx1"/>
        </a:solidFill>
        <a:latin typeface="+mn-lt"/>
        <a:ea typeface="+mn-ea"/>
        <a:cs typeface="+mn-cs"/>
      </a:defRPr>
    </a:lvl8pPr>
    <a:lvl9pPr marL="13962143" algn="l" defTabSz="3490534" rtl="0" eaLnBrk="1" latinLnBrk="0" hangingPunct="1">
      <a:defRPr sz="687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24">
          <p15:clr>
            <a:srgbClr val="A4A3A4"/>
          </p15:clr>
        </p15:guide>
        <p15:guide id="2" pos="133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CBE2F4"/>
    <a:srgbClr val="DEE4D4"/>
    <a:srgbClr val="EEBEBC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5" d="100"/>
          <a:sy n="15" d="100"/>
        </p:scale>
        <p:origin x="835" y="91"/>
      </p:cViewPr>
      <p:guideLst>
        <p:guide orient="horz" pos="9524"/>
        <p:guide pos="133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5994" y="4949049"/>
            <a:ext cx="36107926" cy="10528100"/>
          </a:xfrm>
        </p:spPr>
        <p:txBody>
          <a:bodyPr anchor="b"/>
          <a:lstStyle>
            <a:lvl1pPr algn="ctr">
              <a:defRPr sz="26457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9989" y="15883154"/>
            <a:ext cx="31859935" cy="7301067"/>
          </a:xfrm>
        </p:spPr>
        <p:txBody>
          <a:bodyPr/>
          <a:lstStyle>
            <a:lvl1pPr marL="0" indent="0" algn="ctr">
              <a:buNone/>
              <a:defRPr sz="10583"/>
            </a:lvl1pPr>
            <a:lvl2pPr marL="2016023" indent="0" algn="ctr">
              <a:buNone/>
              <a:defRPr sz="8819"/>
            </a:lvl2pPr>
            <a:lvl3pPr marL="4032047" indent="0" algn="ctr">
              <a:buNone/>
              <a:defRPr sz="7937"/>
            </a:lvl3pPr>
            <a:lvl4pPr marL="6048070" indent="0" algn="ctr">
              <a:buNone/>
              <a:defRPr sz="7055"/>
            </a:lvl4pPr>
            <a:lvl5pPr marL="8064094" indent="0" algn="ctr">
              <a:buNone/>
              <a:defRPr sz="7055"/>
            </a:lvl5pPr>
            <a:lvl6pPr marL="10080117" indent="0" algn="ctr">
              <a:buNone/>
              <a:defRPr sz="7055"/>
            </a:lvl6pPr>
            <a:lvl7pPr marL="12096140" indent="0" algn="ctr">
              <a:buNone/>
              <a:defRPr sz="7055"/>
            </a:lvl7pPr>
            <a:lvl8pPr marL="14112164" indent="0" algn="ctr">
              <a:buNone/>
              <a:defRPr sz="7055"/>
            </a:lvl8pPr>
            <a:lvl9pPr marL="16128187" indent="0" algn="ctr">
              <a:buNone/>
              <a:defRPr sz="7055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F611-355D-4109-A0EC-153FD7CA74AE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A113-AF79-4DC0-8BDE-B5B149A79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049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F611-355D-4109-A0EC-153FD7CA74AE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A113-AF79-4DC0-8BDE-B5B149A79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3052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399690" y="1610015"/>
            <a:ext cx="9159731" cy="2562724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0496" y="1610015"/>
            <a:ext cx="26948195" cy="25627246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F611-355D-4109-A0EC-153FD7CA74AE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A113-AF79-4DC0-8BDE-B5B149A79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1174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F611-355D-4109-A0EC-153FD7CA74AE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A113-AF79-4DC0-8BDE-B5B149A79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0588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8371" y="7539080"/>
            <a:ext cx="36638925" cy="12579118"/>
          </a:xfrm>
        </p:spPr>
        <p:txBody>
          <a:bodyPr anchor="b"/>
          <a:lstStyle>
            <a:lvl1pPr>
              <a:defRPr sz="26457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8371" y="20237201"/>
            <a:ext cx="36638925" cy="6615061"/>
          </a:xfrm>
        </p:spPr>
        <p:txBody>
          <a:bodyPr/>
          <a:lstStyle>
            <a:lvl1pPr marL="0" indent="0">
              <a:buNone/>
              <a:defRPr sz="10583">
                <a:solidFill>
                  <a:schemeClr val="tx1"/>
                </a:solidFill>
              </a:defRPr>
            </a:lvl1pPr>
            <a:lvl2pPr marL="2016023" indent="0">
              <a:buNone/>
              <a:defRPr sz="8819">
                <a:solidFill>
                  <a:schemeClr val="tx1">
                    <a:tint val="75000"/>
                  </a:schemeClr>
                </a:solidFill>
              </a:defRPr>
            </a:lvl2pPr>
            <a:lvl3pPr marL="4032047" indent="0">
              <a:buNone/>
              <a:defRPr sz="7937">
                <a:solidFill>
                  <a:schemeClr val="tx1">
                    <a:tint val="75000"/>
                  </a:schemeClr>
                </a:solidFill>
              </a:defRPr>
            </a:lvl3pPr>
            <a:lvl4pPr marL="6048070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4pPr>
            <a:lvl5pPr marL="8064094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5pPr>
            <a:lvl6pPr marL="10080117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6pPr>
            <a:lvl7pPr marL="12096140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7pPr>
            <a:lvl8pPr marL="14112164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8pPr>
            <a:lvl9pPr marL="16128187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F611-355D-4109-A0EC-153FD7CA74AE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A113-AF79-4DC0-8BDE-B5B149A79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3207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0494" y="8050077"/>
            <a:ext cx="18053963" cy="1918718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505456" y="8050077"/>
            <a:ext cx="18053963" cy="1918718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F611-355D-4109-A0EC-153FD7CA74AE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A113-AF79-4DC0-8BDE-B5B149A79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796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27" y="1610022"/>
            <a:ext cx="36638925" cy="584505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6031" y="7413073"/>
            <a:ext cx="17970992" cy="3633032"/>
          </a:xfrm>
        </p:spPr>
        <p:txBody>
          <a:bodyPr anchor="b"/>
          <a:lstStyle>
            <a:lvl1pPr marL="0" indent="0">
              <a:buNone/>
              <a:defRPr sz="10583" b="1"/>
            </a:lvl1pPr>
            <a:lvl2pPr marL="2016023" indent="0">
              <a:buNone/>
              <a:defRPr sz="8819" b="1"/>
            </a:lvl2pPr>
            <a:lvl3pPr marL="4032047" indent="0">
              <a:buNone/>
              <a:defRPr sz="7937" b="1"/>
            </a:lvl3pPr>
            <a:lvl4pPr marL="6048070" indent="0">
              <a:buNone/>
              <a:defRPr sz="7055" b="1"/>
            </a:lvl4pPr>
            <a:lvl5pPr marL="8064094" indent="0">
              <a:buNone/>
              <a:defRPr sz="7055" b="1"/>
            </a:lvl5pPr>
            <a:lvl6pPr marL="10080117" indent="0">
              <a:buNone/>
              <a:defRPr sz="7055" b="1"/>
            </a:lvl6pPr>
            <a:lvl7pPr marL="12096140" indent="0">
              <a:buNone/>
              <a:defRPr sz="7055" b="1"/>
            </a:lvl7pPr>
            <a:lvl8pPr marL="14112164" indent="0">
              <a:buNone/>
              <a:defRPr sz="7055" b="1"/>
            </a:lvl8pPr>
            <a:lvl9pPr marL="16128187" indent="0">
              <a:buNone/>
              <a:defRPr sz="7055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6031" y="11046105"/>
            <a:ext cx="17970992" cy="1624715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505458" y="7413073"/>
            <a:ext cx="18059496" cy="3633032"/>
          </a:xfrm>
        </p:spPr>
        <p:txBody>
          <a:bodyPr anchor="b"/>
          <a:lstStyle>
            <a:lvl1pPr marL="0" indent="0">
              <a:buNone/>
              <a:defRPr sz="10583" b="1"/>
            </a:lvl1pPr>
            <a:lvl2pPr marL="2016023" indent="0">
              <a:buNone/>
              <a:defRPr sz="8819" b="1"/>
            </a:lvl2pPr>
            <a:lvl3pPr marL="4032047" indent="0">
              <a:buNone/>
              <a:defRPr sz="7937" b="1"/>
            </a:lvl3pPr>
            <a:lvl4pPr marL="6048070" indent="0">
              <a:buNone/>
              <a:defRPr sz="7055" b="1"/>
            </a:lvl4pPr>
            <a:lvl5pPr marL="8064094" indent="0">
              <a:buNone/>
              <a:defRPr sz="7055" b="1"/>
            </a:lvl5pPr>
            <a:lvl6pPr marL="10080117" indent="0">
              <a:buNone/>
              <a:defRPr sz="7055" b="1"/>
            </a:lvl6pPr>
            <a:lvl7pPr marL="12096140" indent="0">
              <a:buNone/>
              <a:defRPr sz="7055" b="1"/>
            </a:lvl7pPr>
            <a:lvl8pPr marL="14112164" indent="0">
              <a:buNone/>
              <a:defRPr sz="7055" b="1"/>
            </a:lvl8pPr>
            <a:lvl9pPr marL="16128187" indent="0">
              <a:buNone/>
              <a:defRPr sz="7055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505458" y="11046105"/>
            <a:ext cx="18059496" cy="1624715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F611-355D-4109-A0EC-153FD7CA74AE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A113-AF79-4DC0-8BDE-B5B149A79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8853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F611-355D-4109-A0EC-153FD7CA74AE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A113-AF79-4DC0-8BDE-B5B149A79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611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F611-355D-4109-A0EC-153FD7CA74AE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A113-AF79-4DC0-8BDE-B5B149A79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644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27" y="2016019"/>
            <a:ext cx="13700878" cy="7056067"/>
          </a:xfrm>
        </p:spPr>
        <p:txBody>
          <a:bodyPr anchor="b"/>
          <a:lstStyle>
            <a:lvl1pPr>
              <a:defRPr sz="1411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59496" y="4354048"/>
            <a:ext cx="21505456" cy="21490205"/>
          </a:xfrm>
        </p:spPr>
        <p:txBody>
          <a:bodyPr/>
          <a:lstStyle>
            <a:lvl1pPr>
              <a:defRPr sz="14110"/>
            </a:lvl1pPr>
            <a:lvl2pPr>
              <a:defRPr sz="12347"/>
            </a:lvl2pPr>
            <a:lvl3pPr>
              <a:defRPr sz="10583"/>
            </a:lvl3pPr>
            <a:lvl4pPr>
              <a:defRPr sz="8819"/>
            </a:lvl4pPr>
            <a:lvl5pPr>
              <a:defRPr sz="8819"/>
            </a:lvl5pPr>
            <a:lvl6pPr>
              <a:defRPr sz="8819"/>
            </a:lvl6pPr>
            <a:lvl7pPr>
              <a:defRPr sz="8819"/>
            </a:lvl7pPr>
            <a:lvl8pPr>
              <a:defRPr sz="8819"/>
            </a:lvl8pPr>
            <a:lvl9pPr>
              <a:defRPr sz="8819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26027" y="9072087"/>
            <a:ext cx="13700878" cy="16807162"/>
          </a:xfrm>
        </p:spPr>
        <p:txBody>
          <a:bodyPr/>
          <a:lstStyle>
            <a:lvl1pPr marL="0" indent="0">
              <a:buNone/>
              <a:defRPr sz="7055"/>
            </a:lvl1pPr>
            <a:lvl2pPr marL="2016023" indent="0">
              <a:buNone/>
              <a:defRPr sz="6173"/>
            </a:lvl2pPr>
            <a:lvl3pPr marL="4032047" indent="0">
              <a:buNone/>
              <a:defRPr sz="5291"/>
            </a:lvl3pPr>
            <a:lvl4pPr marL="6048070" indent="0">
              <a:buNone/>
              <a:defRPr sz="4410"/>
            </a:lvl4pPr>
            <a:lvl5pPr marL="8064094" indent="0">
              <a:buNone/>
              <a:defRPr sz="4410"/>
            </a:lvl5pPr>
            <a:lvl6pPr marL="10080117" indent="0">
              <a:buNone/>
              <a:defRPr sz="4410"/>
            </a:lvl6pPr>
            <a:lvl7pPr marL="12096140" indent="0">
              <a:buNone/>
              <a:defRPr sz="4410"/>
            </a:lvl7pPr>
            <a:lvl8pPr marL="14112164" indent="0">
              <a:buNone/>
              <a:defRPr sz="4410"/>
            </a:lvl8pPr>
            <a:lvl9pPr marL="16128187" indent="0">
              <a:buNone/>
              <a:defRPr sz="441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F611-355D-4109-A0EC-153FD7CA74AE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A113-AF79-4DC0-8BDE-B5B149A79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677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27" y="2016019"/>
            <a:ext cx="13700878" cy="7056067"/>
          </a:xfrm>
        </p:spPr>
        <p:txBody>
          <a:bodyPr anchor="b"/>
          <a:lstStyle>
            <a:lvl1pPr>
              <a:defRPr sz="1411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059496" y="4354048"/>
            <a:ext cx="21505456" cy="21490205"/>
          </a:xfrm>
        </p:spPr>
        <p:txBody>
          <a:bodyPr anchor="t"/>
          <a:lstStyle>
            <a:lvl1pPr marL="0" indent="0">
              <a:buNone/>
              <a:defRPr sz="14110"/>
            </a:lvl1pPr>
            <a:lvl2pPr marL="2016023" indent="0">
              <a:buNone/>
              <a:defRPr sz="12347"/>
            </a:lvl2pPr>
            <a:lvl3pPr marL="4032047" indent="0">
              <a:buNone/>
              <a:defRPr sz="10583"/>
            </a:lvl3pPr>
            <a:lvl4pPr marL="6048070" indent="0">
              <a:buNone/>
              <a:defRPr sz="8819"/>
            </a:lvl4pPr>
            <a:lvl5pPr marL="8064094" indent="0">
              <a:buNone/>
              <a:defRPr sz="8819"/>
            </a:lvl5pPr>
            <a:lvl6pPr marL="10080117" indent="0">
              <a:buNone/>
              <a:defRPr sz="8819"/>
            </a:lvl6pPr>
            <a:lvl7pPr marL="12096140" indent="0">
              <a:buNone/>
              <a:defRPr sz="8819"/>
            </a:lvl7pPr>
            <a:lvl8pPr marL="14112164" indent="0">
              <a:buNone/>
              <a:defRPr sz="8819"/>
            </a:lvl8pPr>
            <a:lvl9pPr marL="16128187" indent="0">
              <a:buNone/>
              <a:defRPr sz="8819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26027" y="9072087"/>
            <a:ext cx="13700878" cy="16807162"/>
          </a:xfrm>
        </p:spPr>
        <p:txBody>
          <a:bodyPr/>
          <a:lstStyle>
            <a:lvl1pPr marL="0" indent="0">
              <a:buNone/>
              <a:defRPr sz="7055"/>
            </a:lvl1pPr>
            <a:lvl2pPr marL="2016023" indent="0">
              <a:buNone/>
              <a:defRPr sz="6173"/>
            </a:lvl2pPr>
            <a:lvl3pPr marL="4032047" indent="0">
              <a:buNone/>
              <a:defRPr sz="5291"/>
            </a:lvl3pPr>
            <a:lvl4pPr marL="6048070" indent="0">
              <a:buNone/>
              <a:defRPr sz="4410"/>
            </a:lvl4pPr>
            <a:lvl5pPr marL="8064094" indent="0">
              <a:buNone/>
              <a:defRPr sz="4410"/>
            </a:lvl5pPr>
            <a:lvl6pPr marL="10080117" indent="0">
              <a:buNone/>
              <a:defRPr sz="4410"/>
            </a:lvl6pPr>
            <a:lvl7pPr marL="12096140" indent="0">
              <a:buNone/>
              <a:defRPr sz="4410"/>
            </a:lvl7pPr>
            <a:lvl8pPr marL="14112164" indent="0">
              <a:buNone/>
              <a:defRPr sz="4410"/>
            </a:lvl8pPr>
            <a:lvl9pPr marL="16128187" indent="0">
              <a:buNone/>
              <a:defRPr sz="441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F611-355D-4109-A0EC-153FD7CA74AE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A113-AF79-4DC0-8BDE-B5B149A79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4873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20494" y="1610022"/>
            <a:ext cx="36638925" cy="5845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94" y="8050077"/>
            <a:ext cx="36638925" cy="1918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20494" y="28028274"/>
            <a:ext cx="9557980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CF611-355D-4109-A0EC-153FD7CA74AE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071471" y="28028274"/>
            <a:ext cx="14336971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001439" y="28028274"/>
            <a:ext cx="9557980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8A113-AF79-4DC0-8BDE-B5B149A79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115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032047" rtl="0" eaLnBrk="1" latinLnBrk="0" hangingPunct="1">
        <a:lnSpc>
          <a:spcPct val="90000"/>
        </a:lnSpc>
        <a:spcBef>
          <a:spcPct val="0"/>
        </a:spcBef>
        <a:buNone/>
        <a:defRPr sz="194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8012" indent="-1008012" algn="l" defTabSz="4032047" rtl="0" eaLnBrk="1" latinLnBrk="0" hangingPunct="1">
        <a:lnSpc>
          <a:spcPct val="90000"/>
        </a:lnSpc>
        <a:spcBef>
          <a:spcPts val="4410"/>
        </a:spcBef>
        <a:buFont typeface="Arial" panose="020B0604020202020204" pitchFamily="34" charset="0"/>
        <a:buChar char="•"/>
        <a:defRPr sz="12347" kern="1200">
          <a:solidFill>
            <a:schemeClr val="tx1"/>
          </a:solidFill>
          <a:latin typeface="+mn-lt"/>
          <a:ea typeface="+mn-ea"/>
          <a:cs typeface="+mn-cs"/>
        </a:defRPr>
      </a:lvl1pPr>
      <a:lvl2pPr marL="3024035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10583" kern="1200">
          <a:solidFill>
            <a:schemeClr val="tx1"/>
          </a:solidFill>
          <a:latin typeface="+mn-lt"/>
          <a:ea typeface="+mn-ea"/>
          <a:cs typeface="+mn-cs"/>
        </a:defRPr>
      </a:lvl2pPr>
      <a:lvl3pPr marL="5040059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3pPr>
      <a:lvl4pPr marL="7056082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4pPr>
      <a:lvl5pPr marL="9072105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5pPr>
      <a:lvl6pPr marL="11088129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6pPr>
      <a:lvl7pPr marL="13104152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7pPr>
      <a:lvl8pPr marL="15120176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8pPr>
      <a:lvl9pPr marL="17136199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1pPr>
      <a:lvl2pPr marL="2016023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4032047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3pPr>
      <a:lvl4pPr marL="6048070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4pPr>
      <a:lvl5pPr marL="8064094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5pPr>
      <a:lvl6pPr marL="10080117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6pPr>
      <a:lvl7pPr marL="12096140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7pPr>
      <a:lvl8pPr marL="14112164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8pPr>
      <a:lvl9pPr marL="16128187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413760" y="792480"/>
            <a:ext cx="32624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本系必修</a:t>
            </a:r>
            <a:endParaRPr lang="zh-TW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8617024" y="760122"/>
            <a:ext cx="71096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基礎科目及工具</a:t>
            </a:r>
            <a:r>
              <a:rPr lang="zh-TW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選修</a:t>
            </a:r>
            <a:endParaRPr lang="en-US" altLang="zh-TW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7982882" y="709863"/>
            <a:ext cx="552587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土地管理</a:t>
            </a:r>
            <a:r>
              <a:rPr lang="zh-TW" alt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模組</a:t>
            </a:r>
            <a:endParaRPr lang="en-US" altLang="zh-TW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zh-TW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（修滿</a:t>
            </a:r>
            <a:r>
              <a:rPr lang="en-US" altLang="zh-TW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18</a:t>
            </a:r>
            <a:r>
              <a:rPr lang="zh-TW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學分</a:t>
            </a:r>
            <a:r>
              <a:rPr lang="zh-TW" alt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endParaRPr lang="zh-TW" alt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6184561" y="727764"/>
            <a:ext cx="552587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6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空間規劃</a:t>
            </a:r>
            <a:r>
              <a:rPr lang="zh-TW" altLang="en-US" sz="6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模組</a:t>
            </a:r>
            <a:endParaRPr lang="en-US" altLang="zh-TW" sz="6000" b="1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zh-TW" altLang="en-US" sz="60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（修滿</a:t>
            </a:r>
            <a:r>
              <a:rPr lang="en-US" altLang="zh-TW" sz="60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18</a:t>
            </a:r>
            <a:r>
              <a:rPr lang="zh-TW" altLang="en-US" sz="60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學分</a:t>
            </a:r>
            <a:r>
              <a:rPr lang="zh-TW" altLang="en-US" sz="6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endParaRPr lang="zh-TW" altLang="en-US" sz="60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4386241" y="691962"/>
            <a:ext cx="552587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永續環境</a:t>
            </a:r>
            <a:r>
              <a:rPr lang="zh-TW" alt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模組</a:t>
            </a:r>
            <a:r>
              <a:rPr lang="en-US" altLang="zh-TW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/>
            </a:r>
            <a:br>
              <a:rPr lang="en-US" altLang="zh-TW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</a:br>
            <a:r>
              <a:rPr lang="zh-TW" alt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（修滿</a:t>
            </a:r>
            <a:r>
              <a:rPr lang="en-US" altLang="zh-TW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18</a:t>
            </a:r>
            <a:r>
              <a:rPr lang="zh-TW" alt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學分</a:t>
            </a:r>
            <a:r>
              <a:rPr lang="zh-TW" alt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）</a:t>
            </a:r>
            <a:endParaRPr lang="zh-TW" altLang="en-US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1320800" y="9310688"/>
            <a:ext cx="3997077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1320800" y="15962472"/>
            <a:ext cx="3997077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1320800" y="22715856"/>
            <a:ext cx="3997077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15528364" y="2462848"/>
            <a:ext cx="0" cy="2698496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8782124" y="2462848"/>
            <a:ext cx="0" cy="2698496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443637" y="3193429"/>
            <a:ext cx="87716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 smtClean="0">
                <a:latin typeface="+mj-ea"/>
                <a:ea typeface="+mj-ea"/>
              </a:rPr>
              <a:t>四</a:t>
            </a:r>
            <a:endParaRPr lang="en-US" altLang="zh-TW" sz="5400" b="1" dirty="0" smtClean="0">
              <a:latin typeface="+mj-ea"/>
              <a:ea typeface="+mj-ea"/>
            </a:endParaRPr>
          </a:p>
          <a:p>
            <a:r>
              <a:rPr lang="zh-TW" altLang="en-US" sz="5400" b="1" dirty="0" smtClean="0">
                <a:latin typeface="+mj-ea"/>
                <a:ea typeface="+mj-ea"/>
              </a:rPr>
              <a:t>下</a:t>
            </a:r>
            <a:endParaRPr lang="zh-TW" altLang="en-US" sz="5400" b="1" dirty="0">
              <a:latin typeface="+mj-ea"/>
              <a:ea typeface="+mj-ea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448237" y="6660117"/>
            <a:ext cx="87716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 smtClean="0">
                <a:latin typeface="+mj-ea"/>
                <a:ea typeface="+mj-ea"/>
              </a:rPr>
              <a:t>四</a:t>
            </a:r>
            <a:endParaRPr lang="en-US" altLang="zh-TW" sz="5400" b="1" dirty="0" smtClean="0">
              <a:latin typeface="+mj-ea"/>
              <a:ea typeface="+mj-ea"/>
            </a:endParaRPr>
          </a:p>
          <a:p>
            <a:r>
              <a:rPr lang="zh-TW" altLang="en-US" sz="5400" b="1" dirty="0" smtClean="0">
                <a:latin typeface="+mj-ea"/>
                <a:ea typeface="+mj-ea"/>
              </a:rPr>
              <a:t>上</a:t>
            </a:r>
            <a:endParaRPr lang="zh-TW" altLang="en-US" sz="5400" b="1" dirty="0">
              <a:latin typeface="+mj-ea"/>
              <a:ea typeface="+mj-ea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434439" y="10115301"/>
            <a:ext cx="87716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>
                <a:latin typeface="+mj-ea"/>
                <a:ea typeface="+mj-ea"/>
              </a:rPr>
              <a:t>三</a:t>
            </a:r>
            <a:endParaRPr lang="en-US" altLang="zh-TW" sz="5400" b="1" dirty="0" smtClean="0">
              <a:latin typeface="+mj-ea"/>
              <a:ea typeface="+mj-ea"/>
            </a:endParaRPr>
          </a:p>
          <a:p>
            <a:r>
              <a:rPr lang="zh-TW" altLang="en-US" sz="5400" b="1" dirty="0" smtClean="0">
                <a:latin typeface="+mj-ea"/>
                <a:ea typeface="+mj-ea"/>
              </a:rPr>
              <a:t>下</a:t>
            </a:r>
            <a:endParaRPr lang="zh-TW" altLang="en-US" sz="5400" b="1" dirty="0">
              <a:latin typeface="+mj-ea"/>
              <a:ea typeface="+mj-ea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429841" y="13581989"/>
            <a:ext cx="87716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 smtClean="0">
                <a:latin typeface="+mj-ea"/>
                <a:ea typeface="+mj-ea"/>
              </a:rPr>
              <a:t>三</a:t>
            </a:r>
            <a:endParaRPr lang="en-US" altLang="zh-TW" sz="5400" b="1" dirty="0" smtClean="0">
              <a:latin typeface="+mj-ea"/>
              <a:ea typeface="+mj-ea"/>
            </a:endParaRPr>
          </a:p>
          <a:p>
            <a:r>
              <a:rPr lang="zh-TW" altLang="en-US" sz="5400" b="1" dirty="0" smtClean="0">
                <a:latin typeface="+mj-ea"/>
                <a:ea typeface="+mj-ea"/>
              </a:rPr>
              <a:t>上</a:t>
            </a:r>
            <a:endParaRPr lang="en-US" altLang="zh-TW" sz="5400" b="1" dirty="0" smtClean="0">
              <a:latin typeface="+mj-ea"/>
              <a:ea typeface="+mj-ea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403654" y="16748541"/>
            <a:ext cx="87716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 smtClean="0">
                <a:latin typeface="+mj-ea"/>
                <a:ea typeface="+mj-ea"/>
              </a:rPr>
              <a:t>二</a:t>
            </a:r>
            <a:endParaRPr lang="en-US" altLang="zh-TW" sz="5400" b="1" dirty="0" smtClean="0">
              <a:latin typeface="+mj-ea"/>
              <a:ea typeface="+mj-ea"/>
            </a:endParaRPr>
          </a:p>
          <a:p>
            <a:r>
              <a:rPr lang="zh-TW" altLang="en-US" sz="5400" b="1" dirty="0" smtClean="0">
                <a:latin typeface="+mj-ea"/>
                <a:ea typeface="+mj-ea"/>
              </a:rPr>
              <a:t>下</a:t>
            </a:r>
            <a:endParaRPr lang="zh-TW" altLang="en-US" sz="5400" b="1" dirty="0">
              <a:latin typeface="+mj-ea"/>
              <a:ea typeface="+mj-ea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389860" y="20215229"/>
            <a:ext cx="87716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 smtClean="0">
                <a:latin typeface="+mj-ea"/>
                <a:ea typeface="+mj-ea"/>
              </a:rPr>
              <a:t>二</a:t>
            </a:r>
            <a:endParaRPr lang="en-US" altLang="zh-TW" sz="5400" b="1" dirty="0" smtClean="0">
              <a:latin typeface="+mj-ea"/>
              <a:ea typeface="+mj-ea"/>
            </a:endParaRPr>
          </a:p>
          <a:p>
            <a:r>
              <a:rPr lang="zh-TW" altLang="en-US" sz="5400" b="1" dirty="0" smtClean="0">
                <a:latin typeface="+mj-ea"/>
                <a:ea typeface="+mj-ea"/>
              </a:rPr>
              <a:t>上</a:t>
            </a:r>
            <a:endParaRPr lang="en-US" altLang="zh-TW" sz="5400" b="1" dirty="0" smtClean="0">
              <a:latin typeface="+mj-ea"/>
              <a:ea typeface="+mj-ea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446034" y="23381781"/>
            <a:ext cx="87716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>
                <a:latin typeface="+mj-ea"/>
                <a:ea typeface="+mj-ea"/>
              </a:rPr>
              <a:t>一</a:t>
            </a:r>
            <a:endParaRPr lang="en-US" altLang="zh-TW" sz="5400" b="1" dirty="0" smtClean="0">
              <a:latin typeface="+mj-ea"/>
              <a:ea typeface="+mj-ea"/>
            </a:endParaRPr>
          </a:p>
          <a:p>
            <a:r>
              <a:rPr lang="zh-TW" altLang="en-US" sz="5400" b="1" dirty="0" smtClean="0">
                <a:latin typeface="+mj-ea"/>
                <a:ea typeface="+mj-ea"/>
              </a:rPr>
              <a:t>下</a:t>
            </a:r>
            <a:endParaRPr lang="zh-TW" altLang="en-US" sz="5400" b="1" dirty="0">
              <a:latin typeface="+mj-ea"/>
              <a:ea typeface="+mj-ea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450632" y="26848466"/>
            <a:ext cx="87716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 smtClean="0">
                <a:latin typeface="+mj-ea"/>
                <a:ea typeface="+mj-ea"/>
              </a:rPr>
              <a:t>一</a:t>
            </a:r>
            <a:endParaRPr lang="en-US" altLang="zh-TW" sz="5400" b="1" dirty="0" smtClean="0">
              <a:latin typeface="+mj-ea"/>
              <a:ea typeface="+mj-ea"/>
            </a:endParaRPr>
          </a:p>
          <a:p>
            <a:r>
              <a:rPr lang="zh-TW" altLang="en-US" sz="5400" b="1" dirty="0" smtClean="0">
                <a:latin typeface="+mj-ea"/>
                <a:ea typeface="+mj-ea"/>
              </a:rPr>
              <a:t>上</a:t>
            </a:r>
            <a:endParaRPr lang="zh-TW" altLang="en-US" sz="5400" b="1" dirty="0">
              <a:latin typeface="+mj-ea"/>
              <a:ea typeface="+mj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597185" y="12973538"/>
            <a:ext cx="2055292" cy="2737916"/>
          </a:xfrm>
          <a:prstGeom prst="rect">
            <a:avLst/>
          </a:prstGeom>
          <a:solidFill>
            <a:srgbClr val="EEBEB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土地管理與開發專題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III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859497" y="9663307"/>
            <a:ext cx="1003441" cy="6048147"/>
          </a:xfrm>
          <a:prstGeom prst="rect">
            <a:avLst/>
          </a:prstGeom>
          <a:solidFill>
            <a:srgbClr val="EEBEB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土地經濟學 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I</a:t>
            </a: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II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977387" y="26402248"/>
            <a:ext cx="1937623" cy="273311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土地管理與開發導論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898758" y="12973536"/>
            <a:ext cx="1566998" cy="2748593"/>
          </a:xfrm>
          <a:prstGeom prst="rect">
            <a:avLst/>
          </a:prstGeom>
          <a:solidFill>
            <a:srgbClr val="EEBEB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不動產估價理論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592585" y="16309803"/>
            <a:ext cx="1003441" cy="604814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地理資訊系統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I</a:t>
            </a: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II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823587" y="16309803"/>
            <a:ext cx="1003441" cy="6048147"/>
          </a:xfrm>
          <a:prstGeom prst="rect">
            <a:avLst/>
          </a:prstGeom>
          <a:solidFill>
            <a:srgbClr val="EEBEB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土地法 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I</a:t>
            </a: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II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054589" y="16309803"/>
            <a:ext cx="1440679" cy="6048147"/>
          </a:xfrm>
          <a:prstGeom prst="rect">
            <a:avLst/>
          </a:prstGeom>
          <a:solidFill>
            <a:srgbClr val="DEE4D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土地管理與開發專題 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I</a:t>
            </a:r>
            <a:r>
              <a:rPr lang="en-US" altLang="zh-TW" sz="4400" dirty="0">
                <a:solidFill>
                  <a:srgbClr val="DEE4D4"/>
                </a:solidFill>
                <a:latin typeface="+mj-ea"/>
                <a:ea typeface="+mj-ea"/>
              </a:rPr>
              <a:t>.</a:t>
            </a:r>
            <a:endParaRPr lang="en-US" altLang="zh-TW" sz="4400" dirty="0" smtClean="0">
              <a:solidFill>
                <a:srgbClr val="DEE4D4"/>
              </a:solidFill>
              <a:latin typeface="+mj-ea"/>
              <a:ea typeface="+mj-ea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II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725443" y="16309803"/>
            <a:ext cx="1046828" cy="2758370"/>
          </a:xfrm>
          <a:prstGeom prst="rect">
            <a:avLst/>
          </a:prstGeom>
          <a:solidFill>
            <a:srgbClr val="DEE4D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營建法規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997217" y="16309803"/>
            <a:ext cx="1463939" cy="2758370"/>
          </a:xfrm>
          <a:prstGeom prst="rect">
            <a:avLst/>
          </a:prstGeom>
          <a:solidFill>
            <a:srgbClr val="DEE4D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土地使用計畫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5725443" y="19606072"/>
            <a:ext cx="1046828" cy="2751878"/>
          </a:xfrm>
          <a:prstGeom prst="rect">
            <a:avLst/>
          </a:prstGeom>
          <a:solidFill>
            <a:srgbClr val="DEE4D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規劃法規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6997216" y="19606072"/>
            <a:ext cx="1463940" cy="275187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統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計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學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I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1601588" y="23043235"/>
            <a:ext cx="2457602" cy="2737916"/>
          </a:xfrm>
          <a:prstGeom prst="rect">
            <a:avLst/>
          </a:prstGeom>
          <a:solidFill>
            <a:srgbClr val="CBE2F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環境地質與土壤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5028651" y="23079151"/>
            <a:ext cx="2449611" cy="2737916"/>
          </a:xfrm>
          <a:prstGeom prst="rect">
            <a:avLst/>
          </a:prstGeom>
          <a:solidFill>
            <a:srgbClr val="DEE4D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識圖與圖形表達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803415" y="26383481"/>
            <a:ext cx="1046828" cy="275187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土地倫理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1613809" y="26386767"/>
            <a:ext cx="2074198" cy="103058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經濟學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I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1602073" y="28159626"/>
            <a:ext cx="2074198" cy="9757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微積分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I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7042154" y="26386766"/>
            <a:ext cx="1383264" cy="2748593"/>
          </a:xfrm>
          <a:prstGeom prst="rect">
            <a:avLst/>
          </a:prstGeom>
          <a:solidFill>
            <a:srgbClr val="EEBEB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民法概要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I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993980" y="14520985"/>
            <a:ext cx="6361944" cy="1179793"/>
          </a:xfrm>
          <a:prstGeom prst="rect">
            <a:avLst/>
          </a:prstGeom>
          <a:ln w="2857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進階地理資訊系統</a:t>
            </a:r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實務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(3)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9231598" y="17192875"/>
            <a:ext cx="5838093" cy="1179793"/>
          </a:xfrm>
          <a:prstGeom prst="rect">
            <a:avLst/>
          </a:prstGeom>
          <a:ln w="2857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統計學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II</a:t>
            </a:r>
            <a:r>
              <a:rPr lang="en-US" altLang="zh-TW" sz="4400" dirty="0">
                <a:solidFill>
                  <a:schemeClr val="tx1"/>
                </a:solidFill>
                <a:latin typeface="+mj-ea"/>
              </a:rPr>
              <a:t> (3)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9231597" y="23079151"/>
            <a:ext cx="5838093" cy="1179793"/>
          </a:xfrm>
          <a:prstGeom prst="rect">
            <a:avLst/>
          </a:prstGeom>
          <a:ln w="2857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微積分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II</a:t>
            </a:r>
            <a:r>
              <a:rPr lang="en-US" altLang="zh-TW" sz="4400" dirty="0">
                <a:solidFill>
                  <a:schemeClr val="tx1"/>
                </a:solidFill>
                <a:latin typeface="+mj-ea"/>
              </a:rPr>
              <a:t> (3)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9231597" y="24637274"/>
            <a:ext cx="5838093" cy="1179793"/>
          </a:xfrm>
          <a:prstGeom prst="rect">
            <a:avLst/>
          </a:prstGeom>
          <a:ln w="2857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經濟學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II</a:t>
            </a:r>
            <a:r>
              <a:rPr lang="en-US" altLang="zh-TW" sz="4400" dirty="0">
                <a:solidFill>
                  <a:schemeClr val="tx1"/>
                </a:solidFill>
                <a:latin typeface="+mj-ea"/>
              </a:rPr>
              <a:t> (3)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9231596" y="27178906"/>
            <a:ext cx="5838093" cy="1179793"/>
          </a:xfrm>
          <a:prstGeom prst="rect">
            <a:avLst/>
          </a:prstGeom>
          <a:ln w="2857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電腦應用</a:t>
            </a:r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概論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8964178" y="11646347"/>
            <a:ext cx="6361944" cy="1208489"/>
          </a:xfrm>
          <a:prstGeom prst="rect">
            <a:avLst/>
          </a:prstGeom>
          <a:ln w="2857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</a:rPr>
              <a:t>專案</a:t>
            </a:r>
            <a:r>
              <a:rPr lang="zh-TW" altLang="en-US" sz="4400" dirty="0">
                <a:solidFill>
                  <a:schemeClr val="tx1"/>
                </a:solidFill>
                <a:latin typeface="+mj-ea"/>
              </a:rPr>
              <a:t>管理</a:t>
            </a:r>
            <a:r>
              <a:rPr lang="en-US" altLang="zh-TW" sz="4400" dirty="0">
                <a:solidFill>
                  <a:schemeClr val="tx1"/>
                </a:solidFill>
                <a:latin typeface="+mj-ea"/>
              </a:rPr>
              <a:t>II </a:t>
            </a:r>
            <a:r>
              <a:rPr lang="en-US" altLang="zh-TW" sz="4400" dirty="0">
                <a:solidFill>
                  <a:schemeClr val="tx1"/>
                </a:solidFill>
                <a:latin typeface="+mj-ea"/>
              </a:rPr>
              <a:t>(2)</a:t>
            </a:r>
            <a:endParaRPr lang="zh-TW" altLang="en-US" sz="4400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8993980" y="9561237"/>
            <a:ext cx="3039921" cy="1856134"/>
          </a:xfrm>
          <a:prstGeom prst="rect">
            <a:avLst/>
          </a:prstGeom>
          <a:ln w="2857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畢業專題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I</a:t>
            </a:r>
            <a:b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en-US" altLang="zh-TW" sz="4400" dirty="0" smtClean="0">
                <a:solidFill>
                  <a:schemeClr val="tx1"/>
                </a:solidFill>
                <a:latin typeface="+mj-ea"/>
              </a:rPr>
              <a:t>(1)</a:t>
            </a:r>
            <a:endParaRPr lang="zh-TW" altLang="en-US" sz="4400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12487974" y="9561237"/>
            <a:ext cx="2874594" cy="1856134"/>
          </a:xfrm>
          <a:prstGeom prst="rect">
            <a:avLst/>
          </a:prstGeom>
          <a:ln w="2857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統計軟體之</a:t>
            </a:r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應用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</a:rPr>
              <a:t>(2)</a:t>
            </a:r>
            <a:endParaRPr lang="zh-TW" altLang="en-US" sz="4400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8993980" y="7158563"/>
            <a:ext cx="3065801" cy="1778816"/>
          </a:xfrm>
          <a:prstGeom prst="rect">
            <a:avLst/>
          </a:prstGeom>
          <a:ln w="2857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畢業專題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</a:rPr>
              <a:t>II</a:t>
            </a:r>
            <a:br>
              <a:rPr lang="en-US" altLang="zh-TW" sz="4400" dirty="0" smtClean="0">
                <a:solidFill>
                  <a:schemeClr val="tx1"/>
                </a:solidFill>
                <a:latin typeface="+mj-ea"/>
              </a:rPr>
            </a:br>
            <a:r>
              <a:rPr lang="en-US" altLang="zh-TW" sz="4400" dirty="0" smtClean="0">
                <a:solidFill>
                  <a:schemeClr val="tx1"/>
                </a:solidFill>
                <a:latin typeface="+mj-ea"/>
              </a:rPr>
              <a:t>(1)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12513854" y="7158562"/>
            <a:ext cx="2848714" cy="1856134"/>
          </a:xfrm>
          <a:prstGeom prst="rect">
            <a:avLst/>
          </a:prstGeom>
          <a:ln w="2857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就業核心職能講座 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16238849" y="6204669"/>
            <a:ext cx="2055292" cy="2737916"/>
          </a:xfrm>
          <a:prstGeom prst="rect">
            <a:avLst/>
          </a:prstGeom>
          <a:solidFill>
            <a:srgbClr val="EEBEBC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土地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政策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16243449" y="9558078"/>
            <a:ext cx="2050692" cy="2760795"/>
          </a:xfrm>
          <a:prstGeom prst="rect">
            <a:avLst/>
          </a:prstGeom>
          <a:solidFill>
            <a:srgbClr val="EEBEBC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土地稅理論與</a:t>
            </a:r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實務</a:t>
            </a:r>
            <a:r>
              <a:rPr lang="zh-TW" altLang="en-US" sz="440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II</a:t>
            </a:r>
            <a:b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(2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18454030" y="9558078"/>
            <a:ext cx="2055292" cy="2737916"/>
          </a:xfrm>
          <a:prstGeom prst="rect">
            <a:avLst/>
          </a:prstGeom>
          <a:solidFill>
            <a:srgbClr val="EEBEBC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土地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使用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管制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20669211" y="9558078"/>
            <a:ext cx="2055292" cy="2737916"/>
          </a:xfrm>
          <a:prstGeom prst="rect">
            <a:avLst/>
          </a:prstGeom>
          <a:solidFill>
            <a:srgbClr val="EEBEBC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不動產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估價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實務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en-US" altLang="zh-TW" sz="4400" dirty="0">
                <a:solidFill>
                  <a:schemeClr val="tx1"/>
                </a:solidFill>
                <a:latin typeface="+mj-ea"/>
              </a:rPr>
              <a:t>(3)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22884392" y="9558078"/>
            <a:ext cx="2055292" cy="2737916"/>
          </a:xfrm>
          <a:prstGeom prst="rect">
            <a:avLst/>
          </a:prstGeom>
          <a:solidFill>
            <a:srgbClr val="EEBEBC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不動產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行銷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en-US" altLang="zh-TW" sz="4400" dirty="0" smtClean="0">
                <a:solidFill>
                  <a:schemeClr val="tx1"/>
                </a:solidFill>
                <a:latin typeface="+mj-ea"/>
              </a:rPr>
              <a:t>(2)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16238849" y="16246065"/>
            <a:ext cx="2055292" cy="2737916"/>
          </a:xfrm>
          <a:prstGeom prst="rect">
            <a:avLst/>
          </a:prstGeom>
          <a:solidFill>
            <a:srgbClr val="EEBEBC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土地登記理論與</a:t>
            </a:r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實務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16238849" y="19680039"/>
            <a:ext cx="2055292" cy="2737916"/>
          </a:xfrm>
          <a:prstGeom prst="rect">
            <a:avLst/>
          </a:prstGeom>
          <a:solidFill>
            <a:srgbClr val="EEBEBC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土地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行政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18806020" y="16247243"/>
            <a:ext cx="2055292" cy="2737916"/>
          </a:xfrm>
          <a:prstGeom prst="rect">
            <a:avLst/>
          </a:prstGeom>
          <a:solidFill>
            <a:srgbClr val="EEBEBC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不動產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投資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(3)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21368049" y="16257701"/>
            <a:ext cx="2055292" cy="2737916"/>
          </a:xfrm>
          <a:prstGeom prst="rect">
            <a:avLst/>
          </a:prstGeom>
          <a:solidFill>
            <a:srgbClr val="EEBEBC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不動產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經紀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法規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16243449" y="23079151"/>
            <a:ext cx="2055292" cy="2737916"/>
          </a:xfrm>
          <a:prstGeom prst="rect">
            <a:avLst/>
          </a:prstGeom>
          <a:solidFill>
            <a:srgbClr val="EEBEBC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zh-TW" sz="2000" dirty="0" smtClean="0">
                <a:solidFill>
                  <a:srgbClr val="FF9999"/>
                </a:solidFill>
                <a:latin typeface="+mj-ea"/>
                <a:ea typeface="+mj-ea"/>
              </a:rPr>
              <a:t>.</a:t>
            </a:r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民法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概要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</a:rPr>
              <a:t>II</a:t>
            </a:r>
            <a:br>
              <a:rPr lang="en-US" altLang="zh-TW" sz="4400" dirty="0" smtClean="0">
                <a:solidFill>
                  <a:schemeClr val="tx1"/>
                </a:solidFill>
                <a:latin typeface="+mj-ea"/>
              </a:rPr>
            </a:br>
            <a:r>
              <a:rPr lang="en-US" altLang="zh-TW" sz="4400" dirty="0" smtClean="0">
                <a:solidFill>
                  <a:schemeClr val="tx1"/>
                </a:solidFill>
                <a:latin typeface="+mj-ea"/>
              </a:rPr>
              <a:t>(2)</a:t>
            </a:r>
            <a:endParaRPr lang="zh-TW" altLang="en-US" sz="4400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18810620" y="23079151"/>
            <a:ext cx="2055292" cy="2737916"/>
          </a:xfrm>
          <a:prstGeom prst="rect">
            <a:avLst/>
          </a:prstGeom>
          <a:solidFill>
            <a:srgbClr val="EEBEBC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不動產</a:t>
            </a:r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概論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endParaRPr lang="zh-TW" altLang="en-US" sz="4400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31207166" y="12917907"/>
            <a:ext cx="5113466" cy="2822278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環境規劃與設計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規劃、環境兩模組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b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25099573" y="9596001"/>
            <a:ext cx="2068919" cy="2708358"/>
          </a:xfrm>
          <a:prstGeom prst="rect">
            <a:avLst/>
          </a:prstGeom>
          <a:solidFill>
            <a:srgbClr val="DEE4D4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土地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測量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II</a:t>
            </a:r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29660823" y="9566443"/>
            <a:ext cx="2032213" cy="2737916"/>
          </a:xfrm>
          <a:prstGeom prst="rect">
            <a:avLst/>
          </a:prstGeom>
          <a:solidFill>
            <a:srgbClr val="DEE4D4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計畫分析方法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(3)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31852925" y="9566443"/>
            <a:ext cx="2092640" cy="2737916"/>
          </a:xfrm>
          <a:prstGeom prst="rect">
            <a:avLst/>
          </a:prstGeom>
          <a:solidFill>
            <a:srgbClr val="DEE4D4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都市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設計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(3)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25099573" y="12886913"/>
            <a:ext cx="2055292" cy="2810189"/>
          </a:xfrm>
          <a:prstGeom prst="rect">
            <a:avLst/>
          </a:prstGeom>
          <a:solidFill>
            <a:srgbClr val="DEE4D4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區位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理論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25094973" y="16216530"/>
            <a:ext cx="2055292" cy="2737916"/>
          </a:xfrm>
          <a:prstGeom prst="rect">
            <a:avLst/>
          </a:prstGeom>
          <a:solidFill>
            <a:srgbClr val="DEE4D4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敷地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計畫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25100640" y="19675843"/>
            <a:ext cx="2055292" cy="2737916"/>
          </a:xfrm>
          <a:prstGeom prst="rect">
            <a:avLst/>
          </a:prstGeom>
          <a:solidFill>
            <a:srgbClr val="DEE4D4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都市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經濟學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(3)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27445642" y="19749734"/>
            <a:ext cx="2055292" cy="2737916"/>
          </a:xfrm>
          <a:prstGeom prst="rect">
            <a:avLst/>
          </a:prstGeom>
          <a:solidFill>
            <a:srgbClr val="DEE4D4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空間規劃與</a:t>
            </a:r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設計</a:t>
            </a:r>
            <a:r>
              <a:rPr lang="zh-TW" altLang="en-US" sz="4400" dirty="0">
                <a:solidFill>
                  <a:schemeClr val="tx1"/>
                </a:solidFill>
                <a:latin typeface="+mj-ea"/>
              </a:rPr>
              <a:t> </a:t>
            </a:r>
            <a:r>
              <a:rPr lang="zh-TW" altLang="en-US" sz="4400" dirty="0" smtClean="0">
                <a:solidFill>
                  <a:schemeClr val="tx1"/>
                </a:solidFill>
                <a:latin typeface="+mj-ea"/>
              </a:rPr>
              <a:t>  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</a:rPr>
              <a:t>(</a:t>
            </a:r>
            <a:r>
              <a:rPr lang="en-US" altLang="zh-TW" sz="4400" dirty="0">
                <a:solidFill>
                  <a:schemeClr val="tx1"/>
                </a:solidFill>
                <a:latin typeface="+mj-ea"/>
              </a:rPr>
              <a:t>3)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25099573" y="23073398"/>
            <a:ext cx="2055292" cy="2737916"/>
          </a:xfrm>
          <a:prstGeom prst="rect">
            <a:avLst/>
          </a:prstGeom>
          <a:solidFill>
            <a:srgbClr val="DEE4D4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都市及區域</a:t>
            </a:r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計畫　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(3)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27448450" y="23147290"/>
            <a:ext cx="2052483" cy="2633862"/>
          </a:xfrm>
          <a:prstGeom prst="rect">
            <a:avLst/>
          </a:prstGeom>
          <a:solidFill>
            <a:srgbClr val="DEE4D4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建築學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概要 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</a:rPr>
              <a:t>II</a:t>
            </a:r>
            <a:endParaRPr lang="en-US" altLang="zh-TW" sz="4400" dirty="0">
              <a:solidFill>
                <a:schemeClr val="tx1"/>
              </a:solidFill>
              <a:latin typeface="+mj-ea"/>
            </a:endParaRPr>
          </a:p>
          <a:p>
            <a:pPr algn="ctr"/>
            <a:r>
              <a:rPr lang="en-US" altLang="zh-TW" sz="4400" dirty="0" smtClean="0">
                <a:solidFill>
                  <a:schemeClr val="tx1"/>
                </a:solidFill>
                <a:latin typeface="+mj-ea"/>
              </a:rPr>
              <a:t>(2)</a:t>
            </a:r>
            <a:endParaRPr lang="en-US" altLang="zh-TW" sz="4400" dirty="0" smtClean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34105454" y="6164524"/>
            <a:ext cx="2055292" cy="2737916"/>
          </a:xfrm>
          <a:prstGeom prst="rect">
            <a:avLst/>
          </a:prstGeom>
          <a:solidFill>
            <a:srgbClr val="CBE2F4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山坡地開發與</a:t>
            </a:r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管理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(3)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36320632" y="9636370"/>
            <a:ext cx="2593546" cy="2737916"/>
          </a:xfrm>
          <a:prstGeom prst="rect">
            <a:avLst/>
          </a:prstGeom>
          <a:solidFill>
            <a:srgbClr val="CBE2F4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災害潛勢與脆弱性</a:t>
            </a:r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分析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9" name="矩形 98"/>
          <p:cNvSpPr/>
          <p:nvPr/>
        </p:nvSpPr>
        <p:spPr>
          <a:xfrm>
            <a:off x="34105454" y="9636370"/>
            <a:ext cx="2055292" cy="2737916"/>
          </a:xfrm>
          <a:prstGeom prst="rect">
            <a:avLst/>
          </a:prstGeom>
          <a:solidFill>
            <a:srgbClr val="CBE2F4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災害防救工作</a:t>
            </a:r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實務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31766405" y="19468969"/>
            <a:ext cx="2055292" cy="2737916"/>
          </a:xfrm>
          <a:prstGeom prst="rect">
            <a:avLst/>
          </a:prstGeom>
          <a:solidFill>
            <a:srgbClr val="CBE2F4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災害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心理學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02" name="矩形 101"/>
          <p:cNvSpPr/>
          <p:nvPr/>
        </p:nvSpPr>
        <p:spPr>
          <a:xfrm>
            <a:off x="34096423" y="16212971"/>
            <a:ext cx="2055292" cy="2737916"/>
          </a:xfrm>
          <a:prstGeom prst="rect">
            <a:avLst/>
          </a:prstGeom>
          <a:solidFill>
            <a:srgbClr val="CBE2F4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流域綜合治理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(3)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34096423" y="19502748"/>
            <a:ext cx="2055292" cy="2737916"/>
          </a:xfrm>
          <a:prstGeom prst="rect">
            <a:avLst/>
          </a:prstGeom>
          <a:solidFill>
            <a:srgbClr val="CBE2F4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建築防災管理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(3)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36441328" y="19538664"/>
            <a:ext cx="2055292" cy="2737916"/>
          </a:xfrm>
          <a:prstGeom prst="rect">
            <a:avLst/>
          </a:prstGeom>
          <a:solidFill>
            <a:srgbClr val="CBE2F4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水文災害概論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endParaRPr lang="en-US" altLang="zh-TW" sz="44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38768174" y="19538664"/>
            <a:ext cx="2055292" cy="2737916"/>
          </a:xfrm>
          <a:prstGeom prst="rect">
            <a:avLst/>
          </a:prstGeom>
          <a:solidFill>
            <a:srgbClr val="CBE2F4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環境地質與土壤</a:t>
            </a:r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實習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06" name="矩形 105"/>
          <p:cNvSpPr/>
          <p:nvPr/>
        </p:nvSpPr>
        <p:spPr>
          <a:xfrm>
            <a:off x="34096423" y="22868081"/>
            <a:ext cx="2055292" cy="2737916"/>
          </a:xfrm>
          <a:prstGeom prst="rect">
            <a:avLst/>
          </a:prstGeom>
          <a:solidFill>
            <a:srgbClr val="CBE2F4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防災計畫概論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07" name="矩形 106"/>
          <p:cNvSpPr/>
          <p:nvPr/>
        </p:nvSpPr>
        <p:spPr>
          <a:xfrm>
            <a:off x="36441328" y="22849706"/>
            <a:ext cx="2055292" cy="2756291"/>
          </a:xfrm>
          <a:prstGeom prst="rect">
            <a:avLst/>
          </a:prstGeom>
          <a:solidFill>
            <a:srgbClr val="CBE2F4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環境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概說</a:t>
            </a:r>
            <a:r>
              <a:rPr lang="en-US" altLang="zh-TW" sz="440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en-US" altLang="zh-TW" sz="4400" dirty="0" smtClean="0">
                <a:solidFill>
                  <a:schemeClr val="tx1"/>
                </a:solidFill>
                <a:latin typeface="+mj-ea"/>
              </a:rPr>
              <a:t>II</a:t>
            </a:r>
            <a:r>
              <a:rPr lang="zh-TW" altLang="en-US" sz="4400" dirty="0">
                <a:solidFill>
                  <a:schemeClr val="tx1"/>
                </a:solidFill>
                <a:latin typeface="+mj-ea"/>
              </a:rPr>
              <a:t> </a:t>
            </a:r>
            <a:r>
              <a:rPr lang="en-US" altLang="zh-TW" sz="4400" dirty="0">
                <a:solidFill>
                  <a:schemeClr val="tx1"/>
                </a:solidFill>
                <a:latin typeface="+mj-ea"/>
              </a:rPr>
              <a:t>(2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</a:rPr>
              <a:t>)</a:t>
            </a:r>
            <a:endParaRPr lang="zh-TW" altLang="en-US" sz="4400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109" name="矩形 108"/>
          <p:cNvSpPr/>
          <p:nvPr/>
        </p:nvSpPr>
        <p:spPr>
          <a:xfrm>
            <a:off x="5069958" y="12990181"/>
            <a:ext cx="1621781" cy="2737916"/>
          </a:xfrm>
          <a:prstGeom prst="rect">
            <a:avLst/>
          </a:prstGeom>
          <a:solidFill>
            <a:srgbClr val="DEE4D4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 土地  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測量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與實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習 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I </a:t>
            </a:r>
            <a:endParaRPr lang="zh-TW" altLang="en-US" sz="8000" dirty="0">
              <a:solidFill>
                <a:schemeClr val="accent6">
                  <a:lumMod val="20000"/>
                  <a:lumOff val="8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450632" y="444805"/>
            <a:ext cx="2713750" cy="24333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7200" dirty="0" smtClean="0">
                <a:solidFill>
                  <a:schemeClr val="tx1"/>
                </a:solidFill>
                <a:latin typeface="+mj-ea"/>
                <a:ea typeface="+mj-ea"/>
              </a:rPr>
              <a:t>103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27328381" y="9566443"/>
            <a:ext cx="2172553" cy="2737916"/>
          </a:xfrm>
          <a:prstGeom prst="rect">
            <a:avLst/>
          </a:prstGeom>
          <a:solidFill>
            <a:srgbClr val="DEE4D4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土地測量實習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II</a:t>
            </a:r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16238849" y="12948088"/>
            <a:ext cx="2034480" cy="2721397"/>
          </a:xfrm>
          <a:prstGeom prst="rect">
            <a:avLst/>
          </a:prstGeom>
          <a:solidFill>
            <a:srgbClr val="EEBEBC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土地稅理論與</a:t>
            </a:r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實務</a:t>
            </a:r>
            <a:r>
              <a:rPr lang="zh-TW" altLang="en-US" sz="440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I</a:t>
            </a:r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endParaRPr lang="zh-TW" altLang="en-US" sz="4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8964178" y="13083812"/>
            <a:ext cx="6361944" cy="1208196"/>
          </a:xfrm>
          <a:prstGeom prst="rect">
            <a:avLst/>
          </a:prstGeom>
          <a:solidFill>
            <a:schemeClr val="bg1"/>
          </a:solidFill>
          <a:ln w="2857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400" dirty="0">
                <a:solidFill>
                  <a:schemeClr val="tx1"/>
                </a:solidFill>
                <a:latin typeface="+mj-ea"/>
              </a:rPr>
              <a:t>專案管理 </a:t>
            </a:r>
            <a:r>
              <a:rPr lang="en-US" altLang="zh-TW" sz="4400" dirty="0">
                <a:solidFill>
                  <a:schemeClr val="tx1"/>
                </a:solidFill>
                <a:latin typeface="+mj-ea"/>
              </a:rPr>
              <a:t>I</a:t>
            </a:r>
            <a:r>
              <a:rPr lang="zh-TW" altLang="en-US" sz="4400" dirty="0">
                <a:solidFill>
                  <a:schemeClr val="tx1"/>
                </a:solidFill>
                <a:latin typeface="+mj-ea"/>
              </a:rPr>
              <a:t> </a:t>
            </a:r>
            <a:r>
              <a:rPr lang="en-US" altLang="zh-TW" sz="4400" dirty="0">
                <a:solidFill>
                  <a:schemeClr val="tx1"/>
                </a:solidFill>
                <a:latin typeface="+mj-ea"/>
              </a:rPr>
              <a:t>(2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</a:rPr>
              <a:t>)</a:t>
            </a:r>
            <a:endParaRPr lang="zh-TW" altLang="en-US" sz="4400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25094973" y="26392568"/>
            <a:ext cx="2052483" cy="2752467"/>
          </a:xfrm>
          <a:prstGeom prst="rect">
            <a:avLst/>
          </a:prstGeom>
          <a:solidFill>
            <a:srgbClr val="DEE4D4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建築學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概要 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</a:rPr>
              <a:t>I</a:t>
            </a:r>
          </a:p>
          <a:p>
            <a:pPr algn="ctr"/>
            <a:r>
              <a:rPr lang="en-US" altLang="zh-TW" sz="4400" dirty="0" smtClean="0">
                <a:solidFill>
                  <a:schemeClr val="tx1"/>
                </a:solidFill>
                <a:latin typeface="+mj-ea"/>
                <a:ea typeface="+mj-ea"/>
              </a:rPr>
              <a:t>(2)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08" name="矩形 107"/>
          <p:cNvSpPr/>
          <p:nvPr/>
        </p:nvSpPr>
        <p:spPr>
          <a:xfrm>
            <a:off x="36441328" y="26357018"/>
            <a:ext cx="2055292" cy="2737222"/>
          </a:xfrm>
          <a:prstGeom prst="rect">
            <a:avLst/>
          </a:prstGeom>
          <a:solidFill>
            <a:srgbClr val="CBE2F4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環境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+mj-ea"/>
                <a:ea typeface="+mj-ea"/>
              </a:rPr>
              <a:t>概說</a:t>
            </a:r>
            <a:endParaRPr lang="en-US" altLang="zh-TW" sz="4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en-US" altLang="zh-TW" sz="4400" dirty="0" smtClean="0">
                <a:solidFill>
                  <a:schemeClr val="tx1"/>
                </a:solidFill>
                <a:latin typeface="+mj-ea"/>
              </a:rPr>
              <a:t>I</a:t>
            </a:r>
            <a:r>
              <a:rPr lang="zh-TW" altLang="en-US" sz="4400" dirty="0">
                <a:solidFill>
                  <a:schemeClr val="tx1"/>
                </a:solidFill>
                <a:latin typeface="+mj-ea"/>
              </a:rPr>
              <a:t> </a:t>
            </a:r>
            <a:r>
              <a:rPr lang="en-US" altLang="zh-TW" sz="4400" dirty="0">
                <a:solidFill>
                  <a:schemeClr val="tx1"/>
                </a:solidFill>
                <a:latin typeface="+mj-ea"/>
              </a:rPr>
              <a:t>(2</a:t>
            </a:r>
            <a:r>
              <a:rPr lang="en-US" altLang="zh-TW" sz="4400" dirty="0" smtClean="0">
                <a:solidFill>
                  <a:schemeClr val="tx1"/>
                </a:solidFill>
                <a:latin typeface="+mj-ea"/>
              </a:rPr>
              <a:t>)</a:t>
            </a:r>
            <a:endParaRPr lang="zh-TW" altLang="en-US" sz="4400" dirty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22581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</TotalTime>
  <Words>322</Words>
  <Application>Microsoft Office PowerPoint</Application>
  <PresentationFormat>自訂</PresentationFormat>
  <Paragraphs>125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林彥岑</dc:creator>
  <cp:lastModifiedBy>林彥岑</cp:lastModifiedBy>
  <cp:revision>56</cp:revision>
  <cp:lastPrinted>2017-01-04T03:17:23Z</cp:lastPrinted>
  <dcterms:created xsi:type="dcterms:W3CDTF">2016-07-14T12:03:26Z</dcterms:created>
  <dcterms:modified xsi:type="dcterms:W3CDTF">2017-02-15T14:43:13Z</dcterms:modified>
</cp:coreProperties>
</file>