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68" r:id="rId15"/>
    <p:sldId id="269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2019/12/19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5429784-8A3A-4AC2-891E-FA40CEABE976}"/>
              </a:ext>
            </a:extLst>
          </p:cNvPr>
          <p:cNvSpPr/>
          <p:nvPr/>
        </p:nvSpPr>
        <p:spPr>
          <a:xfrm>
            <a:off x="2475257" y="654182"/>
            <a:ext cx="7229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10</a:t>
            </a:r>
            <a:r>
              <a:rPr lang="en-US" altLang="zh-TW" dirty="0" smtClean="0"/>
              <a:t>4</a:t>
            </a:r>
            <a:r>
              <a:rPr lang="zh-TW" altLang="en-US" dirty="0" smtClean="0"/>
              <a:t>學年</a:t>
            </a:r>
            <a:r>
              <a:rPr lang="zh-TW" altLang="en-US" dirty="0"/>
              <a:t>度畢業</a:t>
            </a:r>
            <a:r>
              <a:rPr lang="zh-TW" altLang="en-US" dirty="0" smtClean="0"/>
              <a:t>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</a:t>
            </a:r>
            <a:r>
              <a:rPr lang="zh-TW" altLang="en-US" dirty="0"/>
              <a:t>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書畫藝術學系學士</a:t>
            </a:r>
            <a:r>
              <a:rPr lang="en-US" altLang="zh-TW" dirty="0"/>
              <a:t>)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38199" y="3439992"/>
          <a:ext cx="10515603" cy="1127760"/>
        </p:xfrm>
        <a:graphic>
          <a:graphicData uri="http://schemas.openxmlformats.org/drawingml/2006/table">
            <a:tbl>
              <a:tblPr/>
              <a:tblGrid>
                <a:gridCol w="1502229">
                  <a:extLst>
                    <a:ext uri="{9D8B030D-6E8A-4147-A177-3AD203B41FA5}">
                      <a16:colId xmlns:a16="http://schemas.microsoft.com/office/drawing/2014/main" val="277044237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17799811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37501459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6275803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61761854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60955354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23565644"/>
                    </a:ext>
                  </a:extLst>
                </a:gridCol>
              </a:tblGrid>
              <a:tr h="4195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畢業年度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4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學院</a:t>
                      </a:r>
                      <a:r>
                        <a:rPr lang="en-US" altLang="zh-TW" b="1" cap="all">
                          <a:effectLst/>
                        </a:rPr>
                        <a:t>(</a:t>
                      </a:r>
                      <a:r>
                        <a:rPr lang="zh-TW" altLang="en-US" b="1" cap="all">
                          <a:effectLst/>
                        </a:rPr>
                        <a:t>群</a:t>
                      </a:r>
                      <a:r>
                        <a:rPr lang="en-US" altLang="zh-TW" b="1" cap="all">
                          <a:effectLst/>
                        </a:rPr>
                        <a:t>)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51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科系所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4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學制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5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應追蹤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4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已填答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4A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b="1" cap="all">
                          <a:effectLst/>
                        </a:rPr>
                        <a:t>百分比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4F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522746"/>
                  </a:ext>
                </a:extLst>
              </a:tr>
              <a:tr h="419500"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104【</a:t>
                      </a:r>
                      <a:r>
                        <a:rPr lang="zh-TW" altLang="en-US">
                          <a:effectLst/>
                        </a:rPr>
                        <a:t>三</a:t>
                      </a:r>
                      <a:r>
                        <a:rPr lang="en-US" altLang="zh-TW">
                          <a:effectLst/>
                        </a:rPr>
                        <a:t>】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美術學院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書畫藝術學系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>
                          <a:effectLst/>
                        </a:rPr>
                        <a:t>學士班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26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>
                          <a:effectLst/>
                        </a:rPr>
                        <a:t>24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0" dirty="0">
                          <a:effectLst/>
                          <a:latin typeface="Open Sans"/>
                        </a:rPr>
                        <a:t>92.3%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49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82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457700" y="2590800"/>
          <a:ext cx="32766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159">
                  <a:extLst>
                    <a:ext uri="{9D8B030D-6E8A-4147-A177-3AD203B41FA5}">
                      <a16:colId xmlns:a16="http://schemas.microsoft.com/office/drawing/2014/main" val="2701074621"/>
                    </a:ext>
                  </a:extLst>
                </a:gridCol>
                <a:gridCol w="647073">
                  <a:extLst>
                    <a:ext uri="{9D8B030D-6E8A-4147-A177-3AD203B41FA5}">
                      <a16:colId xmlns:a16="http://schemas.microsoft.com/office/drawing/2014/main" val="2425749129"/>
                    </a:ext>
                  </a:extLst>
                </a:gridCol>
                <a:gridCol w="523368">
                  <a:extLst>
                    <a:ext uri="{9D8B030D-6E8A-4147-A177-3AD203B41FA5}">
                      <a16:colId xmlns:a16="http://schemas.microsoft.com/office/drawing/2014/main" val="3033773389"/>
                    </a:ext>
                  </a:extLst>
                </a:gridCol>
              </a:tblGrid>
              <a:tr h="2095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九、 您對目前工作的整體滿意度為何</a:t>
                      </a:r>
                      <a:r>
                        <a:rPr lang="en-US" altLang="zh-TW" sz="1200" u="none" strike="noStrike">
                          <a:effectLst/>
                        </a:rPr>
                        <a:t>?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94549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272298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287867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非常滿意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23.53%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813453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滿意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52.94%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667466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普通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23.53%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03901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不滿意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409474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非常不滿意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0.00%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1864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114800" y="2486025"/>
          <a:ext cx="3962400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512">
                  <a:extLst>
                    <a:ext uri="{9D8B030D-6E8A-4147-A177-3AD203B41FA5}">
                      <a16:colId xmlns:a16="http://schemas.microsoft.com/office/drawing/2014/main" val="2647605846"/>
                    </a:ext>
                  </a:extLst>
                </a:gridCol>
                <a:gridCol w="647181">
                  <a:extLst>
                    <a:ext uri="{9D8B030D-6E8A-4147-A177-3AD203B41FA5}">
                      <a16:colId xmlns:a16="http://schemas.microsoft.com/office/drawing/2014/main" val="3097544231"/>
                    </a:ext>
                  </a:extLst>
                </a:gridCol>
                <a:gridCol w="523456">
                  <a:extLst>
                    <a:ext uri="{9D8B030D-6E8A-4147-A177-3AD203B41FA5}">
                      <a16:colId xmlns:a16="http://schemas.microsoft.com/office/drawing/2014/main" val="4199937377"/>
                    </a:ext>
                  </a:extLst>
                </a:gridCol>
                <a:gridCol w="685251">
                  <a:extLst>
                    <a:ext uri="{9D8B030D-6E8A-4147-A177-3AD203B41FA5}">
                      <a16:colId xmlns:a16="http://schemas.microsoft.com/office/drawing/2014/main" val="843322933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十、 您目前的工作內容與原就讀系、所、學位學程之專業訓練課程，其相符程度為何？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69446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2909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37037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非常相符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181838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相符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35.29%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91333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普通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4399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不相符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23.53%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19880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非常不相符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3671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114800" y="1962150"/>
          <a:ext cx="3962400" cy="293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512">
                  <a:extLst>
                    <a:ext uri="{9D8B030D-6E8A-4147-A177-3AD203B41FA5}">
                      <a16:colId xmlns:a16="http://schemas.microsoft.com/office/drawing/2014/main" val="3949476523"/>
                    </a:ext>
                  </a:extLst>
                </a:gridCol>
                <a:gridCol w="647181">
                  <a:extLst>
                    <a:ext uri="{9D8B030D-6E8A-4147-A177-3AD203B41FA5}">
                      <a16:colId xmlns:a16="http://schemas.microsoft.com/office/drawing/2014/main" val="957201390"/>
                    </a:ext>
                  </a:extLst>
                </a:gridCol>
                <a:gridCol w="523456">
                  <a:extLst>
                    <a:ext uri="{9D8B030D-6E8A-4147-A177-3AD203B41FA5}">
                      <a16:colId xmlns:a16="http://schemas.microsoft.com/office/drawing/2014/main" val="695894879"/>
                    </a:ext>
                  </a:extLst>
                </a:gridCol>
                <a:gridCol w="685251">
                  <a:extLst>
                    <a:ext uri="{9D8B030D-6E8A-4147-A177-3AD203B41FA5}">
                      <a16:colId xmlns:a16="http://schemas.microsoft.com/office/drawing/2014/main" val="805518860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十一、 您在學期間以下哪些「學習經驗」對於現在工作有所幫助？</a:t>
                      </a:r>
                      <a:r>
                        <a:rPr lang="en-US" altLang="zh-TW" sz="1200" u="none" strike="noStrike">
                          <a:effectLst/>
                        </a:rPr>
                        <a:t>(</a:t>
                      </a:r>
                      <a:r>
                        <a:rPr lang="zh-TW" altLang="en-US" sz="1200" u="none" strike="noStrike">
                          <a:effectLst/>
                        </a:rPr>
                        <a:t>可複選，至多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</a:t>
                      </a:r>
                      <a:r>
                        <a:rPr lang="en-US" altLang="zh-TW" sz="1200" u="none" strike="noStrike">
                          <a:effectLst/>
                        </a:rPr>
                        <a:t>)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9858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46570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533062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專業知識、知能傳授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37.14%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70013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建立同學及老師人脈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25.71%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107396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校內實務課程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8.57%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917762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校外業界實習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11.43%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63029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社團活動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2.86%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38242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語言學習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8.57%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211441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參與國際交流活動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440573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志工服務、服務學習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72565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擔任研究或教學助理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2.86%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47733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其他訓練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2.86%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87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479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114800" y="2800350"/>
          <a:ext cx="396240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512">
                  <a:extLst>
                    <a:ext uri="{9D8B030D-6E8A-4147-A177-3AD203B41FA5}">
                      <a16:colId xmlns:a16="http://schemas.microsoft.com/office/drawing/2014/main" val="3816339895"/>
                    </a:ext>
                  </a:extLst>
                </a:gridCol>
                <a:gridCol w="647181">
                  <a:extLst>
                    <a:ext uri="{9D8B030D-6E8A-4147-A177-3AD203B41FA5}">
                      <a16:colId xmlns:a16="http://schemas.microsoft.com/office/drawing/2014/main" val="917101736"/>
                    </a:ext>
                  </a:extLst>
                </a:gridCol>
                <a:gridCol w="523456">
                  <a:extLst>
                    <a:ext uri="{9D8B030D-6E8A-4147-A177-3AD203B41FA5}">
                      <a16:colId xmlns:a16="http://schemas.microsoft.com/office/drawing/2014/main" val="1327474029"/>
                    </a:ext>
                  </a:extLst>
                </a:gridCol>
                <a:gridCol w="685251">
                  <a:extLst>
                    <a:ext uri="{9D8B030D-6E8A-4147-A177-3AD203B41FA5}">
                      <a16:colId xmlns:a16="http://schemas.microsoft.com/office/drawing/2014/main" val="3304399555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十二、 您是否為了工作或自我生涯發展從事進修或考試，提升自我專業能力？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0331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102362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28443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58.82%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296676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沒有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41.18%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1960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223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114800" y="2486025"/>
          <a:ext cx="3962400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512">
                  <a:extLst>
                    <a:ext uri="{9D8B030D-6E8A-4147-A177-3AD203B41FA5}">
                      <a16:colId xmlns:a16="http://schemas.microsoft.com/office/drawing/2014/main" val="3520419546"/>
                    </a:ext>
                  </a:extLst>
                </a:gridCol>
                <a:gridCol w="647181">
                  <a:extLst>
                    <a:ext uri="{9D8B030D-6E8A-4147-A177-3AD203B41FA5}">
                      <a16:colId xmlns:a16="http://schemas.microsoft.com/office/drawing/2014/main" val="4178089968"/>
                    </a:ext>
                  </a:extLst>
                </a:gridCol>
                <a:gridCol w="523456">
                  <a:extLst>
                    <a:ext uri="{9D8B030D-6E8A-4147-A177-3AD203B41FA5}">
                      <a16:colId xmlns:a16="http://schemas.microsoft.com/office/drawing/2014/main" val="1107400364"/>
                    </a:ext>
                  </a:extLst>
                </a:gridCol>
                <a:gridCol w="685251">
                  <a:extLst>
                    <a:ext uri="{9D8B030D-6E8A-4147-A177-3AD203B41FA5}">
                      <a16:colId xmlns:a16="http://schemas.microsoft.com/office/drawing/2014/main" val="1894520971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十三、 您覺得從事進修或考試後，對您薪資待遇、職務升遷或工作滿意度的幫助幅度為何？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1510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115103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47944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非常有幫助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269032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有點幫助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93939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普通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26146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沒有幫助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715852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完全沒有幫助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3847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114800" y="1857375"/>
          <a:ext cx="3962400" cy="3143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512">
                  <a:extLst>
                    <a:ext uri="{9D8B030D-6E8A-4147-A177-3AD203B41FA5}">
                      <a16:colId xmlns:a16="http://schemas.microsoft.com/office/drawing/2014/main" val="553031195"/>
                    </a:ext>
                  </a:extLst>
                </a:gridCol>
                <a:gridCol w="647181">
                  <a:extLst>
                    <a:ext uri="{9D8B030D-6E8A-4147-A177-3AD203B41FA5}">
                      <a16:colId xmlns:a16="http://schemas.microsoft.com/office/drawing/2014/main" val="3218197284"/>
                    </a:ext>
                  </a:extLst>
                </a:gridCol>
                <a:gridCol w="523456">
                  <a:extLst>
                    <a:ext uri="{9D8B030D-6E8A-4147-A177-3AD203B41FA5}">
                      <a16:colId xmlns:a16="http://schemas.microsoft.com/office/drawing/2014/main" val="3370035778"/>
                    </a:ext>
                  </a:extLst>
                </a:gridCol>
                <a:gridCol w="685251">
                  <a:extLst>
                    <a:ext uri="{9D8B030D-6E8A-4147-A177-3AD203B41FA5}">
                      <a16:colId xmlns:a16="http://schemas.microsoft.com/office/drawing/2014/main" val="3895595608"/>
                    </a:ext>
                  </a:extLst>
                </a:gridCol>
              </a:tblGrid>
              <a:tr h="6286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十四、您覺得學校，除了教授專業知識</a:t>
                      </a:r>
                      <a:r>
                        <a:rPr lang="en-US" altLang="zh-TW" sz="1200" u="none" strike="noStrike">
                          <a:effectLst/>
                        </a:rPr>
                        <a:t>(</a:t>
                      </a:r>
                      <a:r>
                        <a:rPr lang="zh-TW" altLang="en-US" sz="1200" u="none" strike="noStrike">
                          <a:effectLst/>
                        </a:rPr>
                        <a:t>主修科系的專業</a:t>
                      </a:r>
                      <a:r>
                        <a:rPr lang="en-US" altLang="zh-TW" sz="1200" u="none" strike="noStrike">
                          <a:effectLst/>
                        </a:rPr>
                        <a:t>)</a:t>
                      </a:r>
                      <a:r>
                        <a:rPr lang="zh-TW" altLang="en-US" sz="1200" u="none" strike="noStrike">
                          <a:effectLst/>
                        </a:rPr>
                        <a:t>外，應加強學生以下哪些能力才能做好工作？</a:t>
                      </a:r>
                      <a:r>
                        <a:rPr lang="en-US" altLang="zh-TW" sz="1200" u="none" strike="noStrike">
                          <a:effectLst/>
                        </a:rPr>
                        <a:t>(</a:t>
                      </a:r>
                      <a:r>
                        <a:rPr lang="zh-TW" altLang="en-US" sz="1200" u="none" strike="noStrike">
                          <a:effectLst/>
                        </a:rPr>
                        <a:t>可複選，至多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</a:t>
                      </a:r>
                      <a:r>
                        <a:rPr lang="en-US" altLang="zh-TW" sz="1200" u="none" strike="noStrike">
                          <a:effectLst/>
                        </a:rPr>
                        <a:t>)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22935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552958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281848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溝通表達能力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21.31%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3112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持續學習能力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13.11%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712602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人際互動能力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16.39%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207986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團隊合作能力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6.56%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124892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問題解決能力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9.84%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13592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創新能力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6.56%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757815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工作紀律、責任感及時間管理能力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11.48%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78856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資訊科技應用能力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4.92%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880103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外語能力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6.56%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933433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3.28%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785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114800" y="2590800"/>
          <a:ext cx="39624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512">
                  <a:extLst>
                    <a:ext uri="{9D8B030D-6E8A-4147-A177-3AD203B41FA5}">
                      <a16:colId xmlns:a16="http://schemas.microsoft.com/office/drawing/2014/main" val="2728681235"/>
                    </a:ext>
                  </a:extLst>
                </a:gridCol>
                <a:gridCol w="647181">
                  <a:extLst>
                    <a:ext uri="{9D8B030D-6E8A-4147-A177-3AD203B41FA5}">
                      <a16:colId xmlns:a16="http://schemas.microsoft.com/office/drawing/2014/main" val="1022738243"/>
                    </a:ext>
                  </a:extLst>
                </a:gridCol>
                <a:gridCol w="523456">
                  <a:extLst>
                    <a:ext uri="{9D8B030D-6E8A-4147-A177-3AD203B41FA5}">
                      <a16:colId xmlns:a16="http://schemas.microsoft.com/office/drawing/2014/main" val="4106867046"/>
                    </a:ext>
                  </a:extLst>
                </a:gridCol>
                <a:gridCol w="685251">
                  <a:extLst>
                    <a:ext uri="{9D8B030D-6E8A-4147-A177-3AD203B41FA5}">
                      <a16:colId xmlns:a16="http://schemas.microsoft.com/office/drawing/2014/main" val="140947492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一、 您目前的工作狀況為何？（本題選答</a:t>
                      </a:r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r>
                        <a:rPr lang="zh-TW" altLang="en-US" sz="1200" u="none" strike="noStrike">
                          <a:effectLst/>
                        </a:rPr>
                        <a:t>、</a:t>
                      </a:r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r>
                        <a:rPr lang="zh-TW" altLang="en-US" sz="1200" u="none" strike="noStrike">
                          <a:effectLst/>
                        </a:rPr>
                        <a:t>、</a:t>
                      </a:r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r>
                        <a:rPr lang="zh-TW" altLang="en-US" sz="1200" u="none" strike="noStrike">
                          <a:effectLst/>
                        </a:rPr>
                        <a:t>項者，第</a:t>
                      </a:r>
                      <a:r>
                        <a:rPr lang="en-US" altLang="zh-TW" sz="1200" u="none" strike="noStrike">
                          <a:effectLst/>
                        </a:rPr>
                        <a:t>6</a:t>
                      </a:r>
                      <a:r>
                        <a:rPr lang="zh-TW" altLang="en-US" sz="1200" u="none" strike="noStrike">
                          <a:effectLst/>
                        </a:rPr>
                        <a:t>題無須填答）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6267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376219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17957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全職工作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41.67%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653669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部分工時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29.17%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81719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家管</a:t>
                      </a:r>
                      <a:r>
                        <a:rPr lang="en-US" altLang="zh-TW" sz="1000" u="none" strike="noStrike">
                          <a:effectLst/>
                        </a:rPr>
                        <a:t>/</a:t>
                      </a:r>
                      <a:r>
                        <a:rPr lang="zh-TW" altLang="en-US" sz="1000" u="none" strike="noStrike">
                          <a:effectLst/>
                        </a:rPr>
                        <a:t>料理家務者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198819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目前非就業中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29.17%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7550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2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457700" y="1438275"/>
          <a:ext cx="3276600" cy="398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159">
                  <a:extLst>
                    <a:ext uri="{9D8B030D-6E8A-4147-A177-3AD203B41FA5}">
                      <a16:colId xmlns:a16="http://schemas.microsoft.com/office/drawing/2014/main" val="2312723526"/>
                    </a:ext>
                  </a:extLst>
                </a:gridCol>
                <a:gridCol w="647073">
                  <a:extLst>
                    <a:ext uri="{9D8B030D-6E8A-4147-A177-3AD203B41FA5}">
                      <a16:colId xmlns:a16="http://schemas.microsoft.com/office/drawing/2014/main" val="2417126760"/>
                    </a:ext>
                  </a:extLst>
                </a:gridCol>
                <a:gridCol w="523368">
                  <a:extLst>
                    <a:ext uri="{9D8B030D-6E8A-4147-A177-3AD203B41FA5}">
                      <a16:colId xmlns:a16="http://schemas.microsoft.com/office/drawing/2014/main" val="4282937704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二、 您現在工作職業類型為何？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30323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839757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347497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建築營造類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185954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製造類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19928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科學、技術、工程、數學類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46399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物流運輸類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32625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天然資源、食品與農業類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282943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醫療保健類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266342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藝文與影音傳播類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47.06%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682884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資訊科技類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108632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金融財務類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97951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企業經營管理類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813253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行銷與銷售類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26743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政府公共事務類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17727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教育與訓練類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836939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個人及社會服務類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35846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休閒與觀光旅遊類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50226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司法、法律與公共安全類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0.00%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3345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114800" y="2905125"/>
          <a:ext cx="39624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512">
                  <a:extLst>
                    <a:ext uri="{9D8B030D-6E8A-4147-A177-3AD203B41FA5}">
                      <a16:colId xmlns:a16="http://schemas.microsoft.com/office/drawing/2014/main" val="739467319"/>
                    </a:ext>
                  </a:extLst>
                </a:gridCol>
                <a:gridCol w="647181">
                  <a:extLst>
                    <a:ext uri="{9D8B030D-6E8A-4147-A177-3AD203B41FA5}">
                      <a16:colId xmlns:a16="http://schemas.microsoft.com/office/drawing/2014/main" val="3544278025"/>
                    </a:ext>
                  </a:extLst>
                </a:gridCol>
                <a:gridCol w="523456">
                  <a:extLst>
                    <a:ext uri="{9D8B030D-6E8A-4147-A177-3AD203B41FA5}">
                      <a16:colId xmlns:a16="http://schemas.microsoft.com/office/drawing/2014/main" val="3773172709"/>
                    </a:ext>
                  </a:extLst>
                </a:gridCol>
                <a:gridCol w="685251">
                  <a:extLst>
                    <a:ext uri="{9D8B030D-6E8A-4147-A177-3AD203B41FA5}">
                      <a16:colId xmlns:a16="http://schemas.microsoft.com/office/drawing/2014/main" val="498378932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三、 您從學校畢業後至今，是否曾經轉換過公司？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0317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842424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663525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是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70.59%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162677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29.41%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8918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137025" y="1254125"/>
          <a:ext cx="3918087" cy="4351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954">
                  <a:extLst>
                    <a:ext uri="{9D8B030D-6E8A-4147-A177-3AD203B41FA5}">
                      <a16:colId xmlns:a16="http://schemas.microsoft.com/office/drawing/2014/main" val="3608740481"/>
                    </a:ext>
                  </a:extLst>
                </a:gridCol>
                <a:gridCol w="639943">
                  <a:extLst>
                    <a:ext uri="{9D8B030D-6E8A-4147-A177-3AD203B41FA5}">
                      <a16:colId xmlns:a16="http://schemas.microsoft.com/office/drawing/2014/main" val="1599373888"/>
                    </a:ext>
                  </a:extLst>
                </a:gridCol>
                <a:gridCol w="517602">
                  <a:extLst>
                    <a:ext uri="{9D8B030D-6E8A-4147-A177-3AD203B41FA5}">
                      <a16:colId xmlns:a16="http://schemas.microsoft.com/office/drawing/2014/main" val="611531804"/>
                    </a:ext>
                  </a:extLst>
                </a:gridCol>
                <a:gridCol w="677588">
                  <a:extLst>
                    <a:ext uri="{9D8B030D-6E8A-4147-A177-3AD203B41FA5}">
                      <a16:colId xmlns:a16="http://schemas.microsoft.com/office/drawing/2014/main" val="1619290261"/>
                    </a:ext>
                  </a:extLst>
                </a:gridCol>
              </a:tblGrid>
              <a:tr h="82882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四、 您現在工作平均每月收入為何？</a:t>
                      </a:r>
                      <a:r>
                        <a:rPr lang="en-US" altLang="zh-TW" sz="1200" u="none" strike="noStrike">
                          <a:effectLst/>
                        </a:rPr>
                        <a:t>(</a:t>
                      </a:r>
                      <a:r>
                        <a:rPr lang="zh-TW" altLang="en-US" sz="1200" u="none" strike="noStrike">
                          <a:effectLst/>
                        </a:rPr>
                        <a:t>請回答課稅前固定（經常）性收入，係指固定津貼、交通費、膳食費、水電費、按月發放之工作（生產、績效、業績）獎金及全勤獎金等</a:t>
                      </a:r>
                      <a:r>
                        <a:rPr lang="en-US" altLang="zh-TW" sz="1200" u="none" strike="noStrike">
                          <a:effectLst/>
                        </a:rPr>
                        <a:t>)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63613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614261968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07823555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22,000</a:t>
                      </a:r>
                      <a:r>
                        <a:rPr lang="zh-TW" altLang="en-US" sz="1000" u="none" strike="noStrike">
                          <a:effectLst/>
                        </a:rPr>
                        <a:t>元以下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428339600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22,001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25,000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241522675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25,001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28,000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71956489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28,001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31,000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303006604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31,001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34,000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17.65%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52230698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34,001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37,000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067040879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37,001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40,000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068054060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40,001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43,000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4007981730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43,001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46,000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580033391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46,001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49,000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428845054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49,001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52,000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50744988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52,001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55,000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360435438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55,001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60,000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234517909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60,001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65,000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1934607901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約新臺幣</a:t>
                      </a:r>
                      <a:r>
                        <a:rPr lang="en-US" altLang="zh-TW" sz="1000" u="none" strike="noStrike">
                          <a:effectLst/>
                        </a:rPr>
                        <a:t>65,001</a:t>
                      </a:r>
                      <a:r>
                        <a:rPr lang="zh-TW" altLang="en-US" sz="1000" u="none" strike="noStrike">
                          <a:effectLst/>
                        </a:rPr>
                        <a:t>元至</a:t>
                      </a:r>
                      <a:r>
                        <a:rPr lang="en-US" altLang="zh-TW" sz="1000" u="none" strike="noStrike">
                          <a:effectLst/>
                        </a:rPr>
                        <a:t>70,000</a:t>
                      </a:r>
                      <a:r>
                        <a:rPr lang="zh-TW" altLang="en-US" sz="1000" u="none" strike="noStrike">
                          <a:effectLst/>
                        </a:rPr>
                        <a:t>元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5.88%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418" marR="9418" marT="9418" marB="0" anchor="ctr"/>
                </a:tc>
                <a:extLst>
                  <a:ext uri="{0D108BD9-81ED-4DB2-BD59-A6C34878D82A}">
                    <a16:rowId xmlns:a16="http://schemas.microsoft.com/office/drawing/2014/main" val="82243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457700" y="2905125"/>
          <a:ext cx="32766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159">
                  <a:extLst>
                    <a:ext uri="{9D8B030D-6E8A-4147-A177-3AD203B41FA5}">
                      <a16:colId xmlns:a16="http://schemas.microsoft.com/office/drawing/2014/main" val="2131434735"/>
                    </a:ext>
                  </a:extLst>
                </a:gridCol>
                <a:gridCol w="647073">
                  <a:extLst>
                    <a:ext uri="{9D8B030D-6E8A-4147-A177-3AD203B41FA5}">
                      <a16:colId xmlns:a16="http://schemas.microsoft.com/office/drawing/2014/main" val="3850905027"/>
                    </a:ext>
                  </a:extLst>
                </a:gridCol>
                <a:gridCol w="523368">
                  <a:extLst>
                    <a:ext uri="{9D8B030D-6E8A-4147-A177-3AD203B41FA5}">
                      <a16:colId xmlns:a16="http://schemas.microsoft.com/office/drawing/2014/main" val="1015961356"/>
                    </a:ext>
                  </a:extLst>
                </a:gridCol>
              </a:tblGrid>
              <a:tr h="20955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五、 請問您現在主要的工作所在地點為何？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91789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45958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67859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境內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250156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境外，</a:t>
                      </a:r>
                      <a:r>
                        <a:rPr lang="en-US" altLang="zh-TW" sz="1000" u="none" strike="noStrike">
                          <a:effectLst/>
                        </a:rPr>
                        <a:t>(</a:t>
                      </a:r>
                      <a:r>
                        <a:rPr lang="zh-TW" altLang="en-US" sz="1000" u="none" strike="noStrike">
                          <a:effectLst/>
                        </a:rPr>
                        <a:t>請填報工作國家別</a:t>
                      </a:r>
                      <a:r>
                        <a:rPr lang="en-US" altLang="zh-TW" sz="1000" u="none" strike="noStrike">
                          <a:effectLst/>
                        </a:rPr>
                        <a:t>)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0.00%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4755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457700" y="2590800"/>
          <a:ext cx="32766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159">
                  <a:extLst>
                    <a:ext uri="{9D8B030D-6E8A-4147-A177-3AD203B41FA5}">
                      <a16:colId xmlns:a16="http://schemas.microsoft.com/office/drawing/2014/main" val="4080325500"/>
                    </a:ext>
                  </a:extLst>
                </a:gridCol>
                <a:gridCol w="647073">
                  <a:extLst>
                    <a:ext uri="{9D8B030D-6E8A-4147-A177-3AD203B41FA5}">
                      <a16:colId xmlns:a16="http://schemas.microsoft.com/office/drawing/2014/main" val="2454438290"/>
                    </a:ext>
                  </a:extLst>
                </a:gridCol>
                <a:gridCol w="523368">
                  <a:extLst>
                    <a:ext uri="{9D8B030D-6E8A-4147-A177-3AD203B41FA5}">
                      <a16:colId xmlns:a16="http://schemas.microsoft.com/office/drawing/2014/main" val="2737006470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六、 您目前未就業的原因為何</a:t>
                      </a:r>
                      <a:r>
                        <a:rPr lang="en-US" altLang="zh-TW" sz="1200" u="none" strike="noStrike">
                          <a:effectLst/>
                        </a:rPr>
                        <a:t>?</a:t>
                      </a:r>
                      <a:endParaRPr lang="en-US" altLang="zh-TW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4364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21544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908347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在升學中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71.43%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083235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服役中或等待服役中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14.29%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957947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準備考試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14.29%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483749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尋找工作中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4791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其他：不想找工作、生病</a:t>
                      </a:r>
                      <a:r>
                        <a:rPr lang="en-US" altLang="zh-TW" sz="1000" u="none" strike="noStrike">
                          <a:effectLst/>
                        </a:rPr>
                        <a:t>…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0.00%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042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114800" y="2486025"/>
          <a:ext cx="3962400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512">
                  <a:extLst>
                    <a:ext uri="{9D8B030D-6E8A-4147-A177-3AD203B41FA5}">
                      <a16:colId xmlns:a16="http://schemas.microsoft.com/office/drawing/2014/main" val="2653081420"/>
                    </a:ext>
                  </a:extLst>
                </a:gridCol>
                <a:gridCol w="647181">
                  <a:extLst>
                    <a:ext uri="{9D8B030D-6E8A-4147-A177-3AD203B41FA5}">
                      <a16:colId xmlns:a16="http://schemas.microsoft.com/office/drawing/2014/main" val="1391819884"/>
                    </a:ext>
                  </a:extLst>
                </a:gridCol>
                <a:gridCol w="523456">
                  <a:extLst>
                    <a:ext uri="{9D8B030D-6E8A-4147-A177-3AD203B41FA5}">
                      <a16:colId xmlns:a16="http://schemas.microsoft.com/office/drawing/2014/main" val="753817797"/>
                    </a:ext>
                  </a:extLst>
                </a:gridCol>
                <a:gridCol w="685251">
                  <a:extLst>
                    <a:ext uri="{9D8B030D-6E8A-4147-A177-3AD203B41FA5}">
                      <a16:colId xmlns:a16="http://schemas.microsoft.com/office/drawing/2014/main" val="3202497684"/>
                    </a:ext>
                  </a:extLst>
                </a:gridCol>
              </a:tblGrid>
              <a:tr h="4191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七、您目前所具備的專業能力與工作所要求的相符程度為何？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20074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60090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489408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非常符合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9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52.94%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884837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符合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23.53%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11471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普通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504026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不符合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213243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非常不符合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11.76%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8809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114800" y="2905125"/>
          <a:ext cx="39624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512">
                  <a:extLst>
                    <a:ext uri="{9D8B030D-6E8A-4147-A177-3AD203B41FA5}">
                      <a16:colId xmlns:a16="http://schemas.microsoft.com/office/drawing/2014/main" val="2426806676"/>
                    </a:ext>
                  </a:extLst>
                </a:gridCol>
                <a:gridCol w="647181">
                  <a:extLst>
                    <a:ext uri="{9D8B030D-6E8A-4147-A177-3AD203B41FA5}">
                      <a16:colId xmlns:a16="http://schemas.microsoft.com/office/drawing/2014/main" val="935923174"/>
                    </a:ext>
                  </a:extLst>
                </a:gridCol>
                <a:gridCol w="523456">
                  <a:extLst>
                    <a:ext uri="{9D8B030D-6E8A-4147-A177-3AD203B41FA5}">
                      <a16:colId xmlns:a16="http://schemas.microsoft.com/office/drawing/2014/main" val="420096920"/>
                    </a:ext>
                  </a:extLst>
                </a:gridCol>
                <a:gridCol w="685251">
                  <a:extLst>
                    <a:ext uri="{9D8B030D-6E8A-4147-A177-3AD203B41FA5}">
                      <a16:colId xmlns:a16="http://schemas.microsoft.com/office/drawing/2014/main" val="3124450436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八、 您目前的工作內容，是否需要具備專業證照？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0522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417966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選項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填答人數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</a:rPr>
                        <a:t>百分比</a:t>
                      </a:r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426682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需要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41.18%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17615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</a:rPr>
                        <a:t>不需要</a:t>
                      </a:r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58.82%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2448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3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1039</Words>
  <Application>Microsoft Office PowerPoint</Application>
  <PresentationFormat>寬螢幕</PresentationFormat>
  <Paragraphs>349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Open Sans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Karen Hsueh</cp:lastModifiedBy>
  <cp:revision>8</cp:revision>
  <dcterms:created xsi:type="dcterms:W3CDTF">2018-11-22T06:34:12Z</dcterms:created>
  <dcterms:modified xsi:type="dcterms:W3CDTF">2019-12-19T05:55:06Z</dcterms:modified>
</cp:coreProperties>
</file>