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72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ACBE43-BDE6-41FB-A42A-791E521BA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75F23A2-1705-4742-84AA-F30E749DE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34AA7A3-CDAD-41D6-B3B2-C0CB8CB6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CE2CCD3-E53B-4FD3-B57D-FB0B095F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AC57807-DE5B-4AAC-80C6-6C3F7918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47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510D76-5A85-4229-BE87-F7286BA3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8B334A7-3919-4F12-A7F5-AF31035A3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853BCAE-4DE1-4721-B5BF-032F3FB2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704228E-3312-4B8B-9F74-B707947A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E7AF53-8AC7-4D53-B3AE-2CFA99F7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4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C4EFDB8-D416-4997-AA9C-BBBEF4134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6D6B564-3D5B-40B3-94CF-DBAED5F2B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6D5AA3F-45FE-4F33-B3AF-85B3839A2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B130BC-5D47-4DAB-B1B0-952D7CA4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704E3C4-CCD2-45C7-8F4D-2876A8CE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42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62A0E4-676A-4031-A317-1FFC110F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FAD1C46-0A93-40CA-AB37-ED0097AE9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66B8F6B-4B97-4C7B-8DC2-CEB0AA29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02A5980-CD7B-42CB-BC53-3D8274283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760FD44-E432-455D-AAF0-BB40FDB1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4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956659-B33C-4242-B022-FB815F732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49F514F-EFA7-4790-949F-1EACE04E9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CF5F9D8-CBB7-4131-9965-257498E3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1F02D9C-328E-4072-89C2-521205C3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18E5471-E27C-4944-9286-208CAAEB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48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231DF2-7606-4DF9-BC34-71DE8D21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7B83BD-2DA9-4AF4-998F-26F57C881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D224EFF-A603-44A8-878B-D14A78921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3BF0FBB-B8A3-4C75-A0ED-8CB8464C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94F5C7E-F056-46D3-BC8E-BD7DFD5E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5EA3349-D1FD-4D40-B79A-82E05B12A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75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05B38B-8F26-44E1-A13A-78A677FC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6F0596C-7AEB-4DF0-A13B-74AD6032C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3B18665-6C91-4B34-836D-AE0B6100D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E75A020-8A57-44C8-9836-B061374AC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51C9785-B65D-4994-8E36-8090A0DDC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EF1CDDE-129D-4696-AA0B-CCD836E7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6AFEB69-C5C0-4AD4-944A-55C9B6B2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5AB902B-8964-4341-843D-D3A9ECFB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72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0DC9A0-2DCF-43B5-BCD5-0B672354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64C1A4-E193-48C3-8EC6-0DF740C0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B595A2F-13DD-4413-9BAA-F57C271D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E75E8A7-CA34-4C0D-800E-8A461CBF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7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DD055A7-5C48-4354-84F0-0D6A3B79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B517DF2-5FEE-4B67-99AD-150147D2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1ADAA76-95B6-42DB-A82F-0FE0E6D0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04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F144E5-C30C-4F2C-A92A-003DED9C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928F5EC-2E37-4931-9AA0-9BD7487E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5D44D0C-C033-4032-AF13-833C0A516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BA7A2E9-9A19-4BBF-89DC-32020EBF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AE028F2-78AC-4DBD-9FF4-915DEF82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6E3F0F0-F459-44A1-BCFB-91BC65FD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53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726B68-4DB8-4CD7-8DBB-E4C470131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B4A8F63-370D-48D7-AC12-CF1D7B425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83469BA-082C-4501-8034-4629B7576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BCE09E9-4FE1-4F52-9346-B1BF4C5F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46068D4-40D0-46F1-AD5A-E76097F3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246B246-5FE3-4C26-A143-CF804A91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87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935CE0E-BAD4-4B6B-BDA5-98AA7FBB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DF4EF8F-49BF-40A8-BF4D-6C3CF6DC1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3C10A36-9EC6-419A-B7B5-2A19CE968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52DFADA-B2DE-4153-94FF-979ADA583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0F4D7FA-8E0F-4D63-8B4D-308FBA0F7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937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5429784-8A3A-4AC2-891E-FA40CEABE976}"/>
              </a:ext>
            </a:extLst>
          </p:cNvPr>
          <p:cNvSpPr/>
          <p:nvPr/>
        </p:nvSpPr>
        <p:spPr>
          <a:xfrm>
            <a:off x="2475257" y="654182"/>
            <a:ext cx="72290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10</a:t>
            </a:r>
            <a:r>
              <a:rPr lang="en-US" altLang="zh-TW" dirty="0"/>
              <a:t>2</a:t>
            </a:r>
            <a:r>
              <a:rPr lang="zh-TW" altLang="en-US" dirty="0" smtClean="0"/>
              <a:t>學年</a:t>
            </a:r>
            <a:r>
              <a:rPr lang="zh-TW" altLang="en-US" dirty="0"/>
              <a:t>度畢業</a:t>
            </a:r>
            <a:r>
              <a:rPr lang="zh-TW" altLang="en-US" dirty="0" smtClean="0"/>
              <a:t>滿</a:t>
            </a:r>
            <a:r>
              <a:rPr lang="en-US" altLang="zh-TW" dirty="0"/>
              <a:t>5</a:t>
            </a:r>
            <a:r>
              <a:rPr lang="zh-TW" altLang="en-US" dirty="0" smtClean="0"/>
              <a:t>年</a:t>
            </a:r>
            <a:r>
              <a:rPr lang="zh-TW" altLang="en-US" dirty="0"/>
              <a:t>畢業生系所流向追蹤回收比率</a:t>
            </a:r>
            <a:r>
              <a:rPr lang="en-US" altLang="zh-TW" dirty="0"/>
              <a:t>(</a:t>
            </a:r>
            <a:r>
              <a:rPr lang="zh-TW" altLang="en-US" dirty="0"/>
              <a:t>書畫藝術學系學士</a:t>
            </a:r>
            <a:r>
              <a:rPr lang="en-US" altLang="zh-TW" dirty="0"/>
              <a:t>)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838199" y="3439992"/>
          <a:ext cx="10515603" cy="1127760"/>
        </p:xfrm>
        <a:graphic>
          <a:graphicData uri="http://schemas.openxmlformats.org/drawingml/2006/table">
            <a:tbl>
              <a:tblPr/>
              <a:tblGrid>
                <a:gridCol w="1502229">
                  <a:extLst>
                    <a:ext uri="{9D8B030D-6E8A-4147-A177-3AD203B41FA5}">
                      <a16:colId xmlns:a16="http://schemas.microsoft.com/office/drawing/2014/main" val="277044237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17799811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375014596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416275803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61761854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609553548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423565644"/>
                    </a:ext>
                  </a:extLst>
                </a:gridCol>
              </a:tblGrid>
              <a:tr h="4195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b="1" cap="all">
                          <a:effectLst/>
                        </a:rPr>
                        <a:t>畢業年度</a:t>
                      </a:r>
                    </a:p>
                  </a:txBody>
                  <a:tcPr marL="76200" marR="76200" marT="76200" marB="7620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4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b="1" cap="all">
                          <a:effectLst/>
                        </a:rPr>
                        <a:t>學院</a:t>
                      </a:r>
                      <a:r>
                        <a:rPr lang="en-US" altLang="zh-TW" b="1" cap="all">
                          <a:effectLst/>
                        </a:rPr>
                        <a:t>(</a:t>
                      </a:r>
                      <a:r>
                        <a:rPr lang="zh-TW" altLang="en-US" b="1" cap="all">
                          <a:effectLst/>
                        </a:rPr>
                        <a:t>群</a:t>
                      </a:r>
                      <a:r>
                        <a:rPr lang="en-US" altLang="zh-TW" b="1" cap="all">
                          <a:effectLst/>
                        </a:rPr>
                        <a:t>)</a:t>
                      </a:r>
                    </a:p>
                  </a:txBody>
                  <a:tcPr marL="76200" marR="76200" marT="76200" marB="7620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51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b="1" cap="all">
                          <a:effectLst/>
                        </a:rPr>
                        <a:t>科系所</a:t>
                      </a:r>
                    </a:p>
                  </a:txBody>
                  <a:tcPr marL="76200" marR="76200" marT="76200" marB="7620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4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b="1" cap="all">
                          <a:effectLst/>
                        </a:rPr>
                        <a:t>學制</a:t>
                      </a:r>
                    </a:p>
                  </a:txBody>
                  <a:tcPr marL="76200" marR="76200" marT="76200" marB="7620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5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b="1" cap="all">
                          <a:effectLst/>
                        </a:rPr>
                        <a:t>應追蹤</a:t>
                      </a:r>
                    </a:p>
                  </a:txBody>
                  <a:tcPr marL="76200" marR="76200" marT="76200" marB="7620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4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b="1" cap="all">
                          <a:effectLst/>
                        </a:rPr>
                        <a:t>已填答</a:t>
                      </a:r>
                    </a:p>
                  </a:txBody>
                  <a:tcPr marL="76200" marR="76200" marT="76200" marB="7620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4A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b="1" cap="all">
                          <a:effectLst/>
                        </a:rPr>
                        <a:t>百分比</a:t>
                      </a:r>
                    </a:p>
                  </a:txBody>
                  <a:tcPr marL="76200" marR="76200" marT="76200" marB="7620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4F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522746"/>
                  </a:ext>
                </a:extLst>
              </a:tr>
              <a:tr h="419500">
                <a:tc>
                  <a:txBody>
                    <a:bodyPr/>
                    <a:lstStyle/>
                    <a:p>
                      <a:pPr fontAlgn="t"/>
                      <a:r>
                        <a:rPr lang="en-US" altLang="zh-TW">
                          <a:effectLst/>
                        </a:rPr>
                        <a:t>102【</a:t>
                      </a:r>
                      <a:r>
                        <a:rPr lang="zh-TW" altLang="en-US">
                          <a:effectLst/>
                        </a:rPr>
                        <a:t>五</a:t>
                      </a:r>
                      <a:r>
                        <a:rPr lang="en-US" altLang="zh-TW">
                          <a:effectLst/>
                        </a:rPr>
                        <a:t>】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zh-TW" altLang="en-US">
                          <a:effectLst/>
                        </a:rPr>
                        <a:t>美術學院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zh-TW" altLang="en-US">
                          <a:effectLst/>
                        </a:rPr>
                        <a:t>書畫藝術學系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zh-TW" altLang="en-US">
                          <a:effectLst/>
                        </a:rPr>
                        <a:t>學士班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zh-TW">
                          <a:effectLst/>
                        </a:rPr>
                        <a:t>24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zh-TW">
                          <a:effectLst/>
                        </a:rPr>
                        <a:t>17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zh-TW" b="0" dirty="0">
                          <a:effectLst/>
                          <a:latin typeface="Open Sans"/>
                        </a:rPr>
                        <a:t>70.83%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49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826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11600" y="1962150"/>
          <a:ext cx="4368801" cy="2933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2774">
                  <a:extLst>
                    <a:ext uri="{9D8B030D-6E8A-4147-A177-3AD203B41FA5}">
                      <a16:colId xmlns:a16="http://schemas.microsoft.com/office/drawing/2014/main" val="3589324224"/>
                    </a:ext>
                  </a:extLst>
                </a:gridCol>
                <a:gridCol w="647230">
                  <a:extLst>
                    <a:ext uri="{9D8B030D-6E8A-4147-A177-3AD203B41FA5}">
                      <a16:colId xmlns:a16="http://schemas.microsoft.com/office/drawing/2014/main" val="878135634"/>
                    </a:ext>
                  </a:extLst>
                </a:gridCol>
                <a:gridCol w="523495">
                  <a:extLst>
                    <a:ext uri="{9D8B030D-6E8A-4147-A177-3AD203B41FA5}">
                      <a16:colId xmlns:a16="http://schemas.microsoft.com/office/drawing/2014/main" val="893588499"/>
                    </a:ext>
                  </a:extLst>
                </a:gridCol>
                <a:gridCol w="685302">
                  <a:extLst>
                    <a:ext uri="{9D8B030D-6E8A-4147-A177-3AD203B41FA5}">
                      <a16:colId xmlns:a16="http://schemas.microsoft.com/office/drawing/2014/main" val="1929148319"/>
                    </a:ext>
                  </a:extLst>
                </a:gridCol>
              </a:tblGrid>
              <a:tr h="4191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九、 您在學期間以下哪些「學習經驗」對於現在工作有所幫助？</a:t>
                      </a:r>
                      <a:r>
                        <a:rPr lang="en-US" altLang="zh-TW" sz="1200" u="none" strike="noStrike">
                          <a:effectLst/>
                        </a:rPr>
                        <a:t>(</a:t>
                      </a:r>
                      <a:r>
                        <a:rPr lang="zh-TW" altLang="en-US" sz="1200" u="none" strike="noStrike">
                          <a:effectLst/>
                        </a:rPr>
                        <a:t>可複選，至多</a:t>
                      </a:r>
                      <a:r>
                        <a:rPr lang="en-US" altLang="zh-TW" sz="1200" u="none" strike="noStrike">
                          <a:effectLst/>
                        </a:rPr>
                        <a:t>3</a:t>
                      </a:r>
                      <a:r>
                        <a:rPr lang="zh-TW" altLang="en-US" sz="1200" u="none" strike="noStrike">
                          <a:effectLst/>
                        </a:rPr>
                        <a:t>項</a:t>
                      </a:r>
                      <a:r>
                        <a:rPr lang="en-US" altLang="zh-TW" sz="1200" u="none" strike="noStrike">
                          <a:effectLst/>
                        </a:rPr>
                        <a:t>)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62715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729434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532658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專業知識、知能傳授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9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356637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建立同學及老師人脈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16.67%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196435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校內實務課程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5.56%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056712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校外業界實習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5.56%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0506752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社團活動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5.56%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315015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語言學習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925367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參與國際交流活動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413456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志工服務、服務學習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328504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擔任研究或教學助理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11.11%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069962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其他訓練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5.56%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9604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11600" y="1752600"/>
          <a:ext cx="4368801" cy="335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2774">
                  <a:extLst>
                    <a:ext uri="{9D8B030D-6E8A-4147-A177-3AD203B41FA5}">
                      <a16:colId xmlns:a16="http://schemas.microsoft.com/office/drawing/2014/main" val="3132459135"/>
                    </a:ext>
                  </a:extLst>
                </a:gridCol>
                <a:gridCol w="647230">
                  <a:extLst>
                    <a:ext uri="{9D8B030D-6E8A-4147-A177-3AD203B41FA5}">
                      <a16:colId xmlns:a16="http://schemas.microsoft.com/office/drawing/2014/main" val="1582015778"/>
                    </a:ext>
                  </a:extLst>
                </a:gridCol>
                <a:gridCol w="523495">
                  <a:extLst>
                    <a:ext uri="{9D8B030D-6E8A-4147-A177-3AD203B41FA5}">
                      <a16:colId xmlns:a16="http://schemas.microsoft.com/office/drawing/2014/main" val="908076285"/>
                    </a:ext>
                  </a:extLst>
                </a:gridCol>
                <a:gridCol w="685302">
                  <a:extLst>
                    <a:ext uri="{9D8B030D-6E8A-4147-A177-3AD203B41FA5}">
                      <a16:colId xmlns:a16="http://schemas.microsoft.com/office/drawing/2014/main" val="718100990"/>
                    </a:ext>
                  </a:extLst>
                </a:gridCol>
              </a:tblGrid>
              <a:tr h="4191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十、 根據您畢業到現在的經驗，學校最應該幫學弟妹加強以下哪些能力？</a:t>
                      </a:r>
                      <a:r>
                        <a:rPr lang="en-US" altLang="zh-TW" sz="1200" u="none" strike="noStrike">
                          <a:effectLst/>
                        </a:rPr>
                        <a:t>(</a:t>
                      </a:r>
                      <a:r>
                        <a:rPr lang="zh-TW" altLang="en-US" sz="1200" u="none" strike="noStrike">
                          <a:effectLst/>
                        </a:rPr>
                        <a:t>可複選，至多</a:t>
                      </a:r>
                      <a:r>
                        <a:rPr lang="en-US" altLang="zh-TW" sz="1200" u="none" strike="noStrike">
                          <a:effectLst/>
                        </a:rPr>
                        <a:t>3</a:t>
                      </a:r>
                      <a:r>
                        <a:rPr lang="zh-TW" altLang="en-US" sz="1200" u="none" strike="noStrike">
                          <a:effectLst/>
                        </a:rPr>
                        <a:t>項</a:t>
                      </a:r>
                      <a:r>
                        <a:rPr lang="en-US" altLang="zh-TW" sz="1200" u="none" strike="noStrike">
                          <a:effectLst/>
                        </a:rPr>
                        <a:t>)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2751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291435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688625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溝通表達能力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7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18.92%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54249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持續學習能力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10.81%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415735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人際互動能力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8.11%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286084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團隊合作能力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13.51%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781085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問題解決能力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5.41%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549654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創新能力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2.70%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494865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工作紀律、責任感及時間管理能力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13.51%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346221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資訊科技應用能力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2.70%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461717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外語能力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8.11%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712722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跨領域整合能力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2.70%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9147667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領導能力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2.70%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220123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其他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10.81%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0316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3911600" y="1752600"/>
          <a:ext cx="4368801" cy="335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2774">
                  <a:extLst>
                    <a:ext uri="{9D8B030D-6E8A-4147-A177-3AD203B41FA5}">
                      <a16:colId xmlns:a16="http://schemas.microsoft.com/office/drawing/2014/main" val="1137664003"/>
                    </a:ext>
                  </a:extLst>
                </a:gridCol>
                <a:gridCol w="647230">
                  <a:extLst>
                    <a:ext uri="{9D8B030D-6E8A-4147-A177-3AD203B41FA5}">
                      <a16:colId xmlns:a16="http://schemas.microsoft.com/office/drawing/2014/main" val="507998863"/>
                    </a:ext>
                  </a:extLst>
                </a:gridCol>
                <a:gridCol w="523495">
                  <a:extLst>
                    <a:ext uri="{9D8B030D-6E8A-4147-A177-3AD203B41FA5}">
                      <a16:colId xmlns:a16="http://schemas.microsoft.com/office/drawing/2014/main" val="776879203"/>
                    </a:ext>
                  </a:extLst>
                </a:gridCol>
                <a:gridCol w="685302">
                  <a:extLst>
                    <a:ext uri="{9D8B030D-6E8A-4147-A177-3AD203B41FA5}">
                      <a16:colId xmlns:a16="http://schemas.microsoft.com/office/drawing/2014/main" val="3323039814"/>
                    </a:ext>
                  </a:extLst>
                </a:gridCol>
              </a:tblGrid>
              <a:tr h="4191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十一、 根據您畢業後到現在的經驗，您認為學校對您那些能力的培養最有幫助？</a:t>
                      </a:r>
                      <a:r>
                        <a:rPr lang="en-US" altLang="zh-TW" sz="1200" u="none" strike="noStrike">
                          <a:effectLst/>
                        </a:rPr>
                        <a:t>(</a:t>
                      </a:r>
                      <a:r>
                        <a:rPr lang="zh-TW" altLang="en-US" sz="1200" u="none" strike="noStrike">
                          <a:effectLst/>
                        </a:rPr>
                        <a:t>可複選，至多</a:t>
                      </a:r>
                      <a:r>
                        <a:rPr lang="en-US" altLang="zh-TW" sz="1200" u="none" strike="noStrike">
                          <a:effectLst/>
                        </a:rPr>
                        <a:t>3</a:t>
                      </a:r>
                      <a:r>
                        <a:rPr lang="zh-TW" altLang="en-US" sz="1200" u="none" strike="noStrike">
                          <a:effectLst/>
                        </a:rPr>
                        <a:t>項</a:t>
                      </a:r>
                      <a:r>
                        <a:rPr lang="en-US" altLang="zh-TW" sz="1200" u="none" strike="noStrike">
                          <a:effectLst/>
                        </a:rPr>
                        <a:t>)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20945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607371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336818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溝通表達能力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6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18.75%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953072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持續學習能力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12.50%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063307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人際互動能力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3.13%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755983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團隊合作能力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15.63%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3229109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問題解決能力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12.50%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3668794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創新能力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3.13%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539434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工作紀律、責任感及時間管理能力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15.63%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302712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資訊科技應用能力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530785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外語能力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608599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跨領域整合能力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3.13%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845697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領導能力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3.13%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211241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其他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12.50%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7695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479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476750" y="1254125"/>
          <a:ext cx="3239959" cy="4351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3505">
                  <a:extLst>
                    <a:ext uri="{9D8B030D-6E8A-4147-A177-3AD203B41FA5}">
                      <a16:colId xmlns:a16="http://schemas.microsoft.com/office/drawing/2014/main" val="3598601400"/>
                    </a:ext>
                  </a:extLst>
                </a:gridCol>
                <a:gridCol w="479994">
                  <a:extLst>
                    <a:ext uri="{9D8B030D-6E8A-4147-A177-3AD203B41FA5}">
                      <a16:colId xmlns:a16="http://schemas.microsoft.com/office/drawing/2014/main" val="89646964"/>
                    </a:ext>
                  </a:extLst>
                </a:gridCol>
                <a:gridCol w="388231">
                  <a:extLst>
                    <a:ext uri="{9D8B030D-6E8A-4147-A177-3AD203B41FA5}">
                      <a16:colId xmlns:a16="http://schemas.microsoft.com/office/drawing/2014/main" val="2373503488"/>
                    </a:ext>
                  </a:extLst>
                </a:gridCol>
                <a:gridCol w="508229">
                  <a:extLst>
                    <a:ext uri="{9D8B030D-6E8A-4147-A177-3AD203B41FA5}">
                      <a16:colId xmlns:a16="http://schemas.microsoft.com/office/drawing/2014/main" val="2281557499"/>
                    </a:ext>
                  </a:extLst>
                </a:gridCol>
              </a:tblGrid>
              <a:tr h="31081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</a:rPr>
                        <a:t>十二、 如果您現在有進修機會的話，「最」想在學校進修的是哪一個學門</a:t>
                      </a:r>
                      <a:r>
                        <a:rPr lang="en-US" altLang="zh-TW" sz="900" u="none" strike="noStrike">
                          <a:effectLst/>
                        </a:rPr>
                        <a:t>?</a:t>
                      </a:r>
                      <a:endParaRPr lang="en-US" altLang="zh-TW" sz="9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375740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</a:rPr>
                        <a:t>　</a:t>
                      </a:r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411366854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700" u="none" strike="noStrike">
                          <a:effectLst/>
                        </a:rPr>
                        <a:t>選項</a:t>
                      </a:r>
                      <a:endParaRPr lang="zh-TW" altLang="en-US" sz="7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700" u="none" strike="noStrike">
                          <a:effectLst/>
                        </a:rPr>
                        <a:t>填答人數</a:t>
                      </a:r>
                      <a:endParaRPr lang="zh-TW" altLang="en-US" sz="7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700" u="none" strike="noStrike">
                          <a:effectLst/>
                        </a:rPr>
                        <a:t>百分比</a:t>
                      </a:r>
                      <a:endParaRPr lang="zh-TW" altLang="en-US" sz="7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4006912640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教育學門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3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17.65%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423661078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藝術學門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3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17.65%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245257441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人文學門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4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23.53%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546845689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設計學門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2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11.76%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237788501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社會及行為科學學門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0.00%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80527719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傳播學門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0.00%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382597894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商業及管理學門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2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11.76%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356691915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法律學門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0.00%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339475293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生命科學學門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0.00%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232365079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自然科學學門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0.00%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3004778679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數學及統計學門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0.00%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417108978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電算機學門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0.00%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1772632531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工程學門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0.00%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409544836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建築及都市規劃學門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0.00%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328202363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農業科學學門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0.00%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2899442760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獸醫學門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0.00%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81627263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醫藥衛生學門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0.00%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124171929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社會服務學門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0.00%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3997545640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民生學門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0.00%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285450727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運輸服務學門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0.00%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353189886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環境保護學門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0.00%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127301501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軍警國防安全學門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0.00%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352072592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其他學門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1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5.88%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2819659761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沒有進修需求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2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700" u="none" strike="noStrike">
                          <a:effectLst/>
                        </a:rPr>
                        <a:t>11.76%</a:t>
                      </a:r>
                      <a:endParaRPr lang="en-US" altLang="zh-TW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064" marR="7064" marT="7064" marB="0" anchor="ctr"/>
                </a:tc>
                <a:extLst>
                  <a:ext uri="{0D108BD9-81ED-4DB2-BD59-A6C34878D82A}">
                    <a16:rowId xmlns:a16="http://schemas.microsoft.com/office/drawing/2014/main" val="172269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223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11600" y="2381250"/>
          <a:ext cx="4368801" cy="2095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2774">
                  <a:extLst>
                    <a:ext uri="{9D8B030D-6E8A-4147-A177-3AD203B41FA5}">
                      <a16:colId xmlns:a16="http://schemas.microsoft.com/office/drawing/2014/main" val="2217307555"/>
                    </a:ext>
                  </a:extLst>
                </a:gridCol>
                <a:gridCol w="647230">
                  <a:extLst>
                    <a:ext uri="{9D8B030D-6E8A-4147-A177-3AD203B41FA5}">
                      <a16:colId xmlns:a16="http://schemas.microsoft.com/office/drawing/2014/main" val="74508535"/>
                    </a:ext>
                  </a:extLst>
                </a:gridCol>
                <a:gridCol w="523495">
                  <a:extLst>
                    <a:ext uri="{9D8B030D-6E8A-4147-A177-3AD203B41FA5}">
                      <a16:colId xmlns:a16="http://schemas.microsoft.com/office/drawing/2014/main" val="1116867179"/>
                    </a:ext>
                  </a:extLst>
                </a:gridCol>
                <a:gridCol w="685302">
                  <a:extLst>
                    <a:ext uri="{9D8B030D-6E8A-4147-A177-3AD203B41FA5}">
                      <a16:colId xmlns:a16="http://schemas.microsoft.com/office/drawing/2014/main" val="2135690607"/>
                    </a:ext>
                  </a:extLst>
                </a:gridCol>
              </a:tblGrid>
              <a:tr h="8382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一、 您目前的工作狀況為何（不包括留職停薪、育嬰假）？（本題選答</a:t>
                      </a:r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r>
                        <a:rPr lang="zh-TW" altLang="en-US" sz="1200" u="none" strike="noStrike">
                          <a:effectLst/>
                        </a:rPr>
                        <a:t>、</a:t>
                      </a:r>
                      <a:r>
                        <a:rPr lang="en-US" altLang="zh-TW" sz="1200" u="none" strike="noStrike">
                          <a:effectLst/>
                        </a:rPr>
                        <a:t>2</a:t>
                      </a:r>
                      <a:r>
                        <a:rPr lang="zh-TW" altLang="en-US" sz="1200" u="none" strike="noStrike">
                          <a:effectLst/>
                        </a:rPr>
                        <a:t>、</a:t>
                      </a:r>
                      <a:r>
                        <a:rPr lang="en-US" altLang="zh-TW" sz="1200" u="none" strike="noStrike">
                          <a:effectLst/>
                        </a:rPr>
                        <a:t>3</a:t>
                      </a:r>
                      <a:r>
                        <a:rPr lang="zh-TW" altLang="en-US" sz="1200" u="none" strike="noStrike">
                          <a:effectLst/>
                        </a:rPr>
                        <a:t>項者，第</a:t>
                      </a:r>
                      <a:r>
                        <a:rPr lang="en-US" altLang="zh-TW" sz="1200" u="none" strike="noStrike">
                          <a:effectLst/>
                        </a:rPr>
                        <a:t>7</a:t>
                      </a:r>
                      <a:r>
                        <a:rPr lang="zh-TW" altLang="en-US" sz="1200" u="none" strike="noStrike">
                          <a:effectLst/>
                        </a:rPr>
                        <a:t>題無須填答；另畢業生如同時為「全職工作者與部分工時者」，請以最主要工作狀況填報以下問項）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1478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992861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941435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全職工作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8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47.06%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3541557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部分工時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6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35.29%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069678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家管</a:t>
                      </a:r>
                      <a:r>
                        <a:rPr lang="en-US" altLang="zh-TW" sz="1000" u="none" strike="noStrike">
                          <a:effectLst/>
                        </a:rPr>
                        <a:t>/</a:t>
                      </a:r>
                      <a:r>
                        <a:rPr lang="zh-TW" altLang="en-US" sz="1000" u="none" strike="noStrike">
                          <a:effectLst/>
                        </a:rPr>
                        <a:t>料理家務者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807653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目前非就業中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17.65%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6099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21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351338" y="1254125"/>
          <a:ext cx="3489185" cy="4351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6851">
                  <a:extLst>
                    <a:ext uri="{9D8B030D-6E8A-4147-A177-3AD203B41FA5}">
                      <a16:colId xmlns:a16="http://schemas.microsoft.com/office/drawing/2014/main" val="3771810760"/>
                    </a:ext>
                  </a:extLst>
                </a:gridCol>
                <a:gridCol w="516917">
                  <a:extLst>
                    <a:ext uri="{9D8B030D-6E8A-4147-A177-3AD203B41FA5}">
                      <a16:colId xmlns:a16="http://schemas.microsoft.com/office/drawing/2014/main" val="4109117995"/>
                    </a:ext>
                  </a:extLst>
                </a:gridCol>
                <a:gridCol w="418094">
                  <a:extLst>
                    <a:ext uri="{9D8B030D-6E8A-4147-A177-3AD203B41FA5}">
                      <a16:colId xmlns:a16="http://schemas.microsoft.com/office/drawing/2014/main" val="2783893146"/>
                    </a:ext>
                  </a:extLst>
                </a:gridCol>
                <a:gridCol w="547323">
                  <a:extLst>
                    <a:ext uri="{9D8B030D-6E8A-4147-A177-3AD203B41FA5}">
                      <a16:colId xmlns:a16="http://schemas.microsoft.com/office/drawing/2014/main" val="1488501402"/>
                    </a:ext>
                  </a:extLst>
                </a:gridCol>
              </a:tblGrid>
              <a:tr h="33471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二、 您目前服務的部門別</a:t>
                      </a:r>
                      <a:r>
                        <a:rPr lang="en-US" altLang="zh-TW" sz="1000" u="none" strike="noStrike">
                          <a:effectLst/>
                        </a:rPr>
                        <a:t>(</a:t>
                      </a:r>
                      <a:r>
                        <a:rPr lang="zh-TW" altLang="en-US" sz="1000" u="none" strike="noStrike">
                          <a:effectLst/>
                        </a:rPr>
                        <a:t>請畢業生填報最相似的工作服務部門</a:t>
                      </a:r>
                      <a:r>
                        <a:rPr lang="en-US" altLang="zh-TW" sz="1000" u="none" strike="noStrike">
                          <a:effectLst/>
                        </a:rPr>
                        <a:t>)</a:t>
                      </a:r>
                      <a:r>
                        <a:rPr lang="zh-TW" altLang="en-US" sz="1000" u="none" strike="noStrike">
                          <a:effectLst/>
                        </a:rPr>
                        <a:t>？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46523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　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extLst>
                  <a:ext uri="{0D108BD9-81ED-4DB2-BD59-A6C34878D82A}">
                    <a16:rowId xmlns:a16="http://schemas.microsoft.com/office/drawing/2014/main" val="1198348006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u="none" strike="noStrike">
                          <a:effectLst/>
                        </a:rPr>
                        <a:t>選項</a:t>
                      </a:r>
                      <a:endParaRPr lang="zh-TW" altLang="en-US" sz="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u="none" strike="noStrike">
                          <a:effectLst/>
                        </a:rPr>
                        <a:t>填答人數</a:t>
                      </a:r>
                      <a:endParaRPr lang="zh-TW" altLang="en-US" sz="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u="none" strike="noStrike">
                          <a:effectLst/>
                        </a:rPr>
                        <a:t>百分比</a:t>
                      </a:r>
                      <a:endParaRPr lang="zh-TW" altLang="en-US" sz="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extLst>
                  <a:ext uri="{0D108BD9-81ED-4DB2-BD59-A6C34878D82A}">
                    <a16:rowId xmlns:a16="http://schemas.microsoft.com/office/drawing/2014/main" val="56447743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教育訓練部門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2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14.29%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extLst>
                  <a:ext uri="{0D108BD9-81ED-4DB2-BD59-A6C34878D82A}">
                    <a16:rowId xmlns:a16="http://schemas.microsoft.com/office/drawing/2014/main" val="372684572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行政部門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2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14.29%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extLst>
                  <a:ext uri="{0D108BD9-81ED-4DB2-BD59-A6C34878D82A}">
                    <a16:rowId xmlns:a16="http://schemas.microsoft.com/office/drawing/2014/main" val="316909194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業務部門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2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14.29%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extLst>
                  <a:ext uri="{0D108BD9-81ED-4DB2-BD59-A6C34878D82A}">
                    <a16:rowId xmlns:a16="http://schemas.microsoft.com/office/drawing/2014/main" val="78867335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企劃</a:t>
                      </a:r>
                      <a:r>
                        <a:rPr lang="en-US" altLang="zh-TW" sz="800" u="none" strike="noStrike">
                          <a:effectLst/>
                        </a:rPr>
                        <a:t>/</a:t>
                      </a:r>
                      <a:r>
                        <a:rPr lang="zh-TW" altLang="en-US" sz="800" u="none" strike="noStrike">
                          <a:effectLst/>
                        </a:rPr>
                        <a:t>行銷部門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1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7.14%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extLst>
                  <a:ext uri="{0D108BD9-81ED-4DB2-BD59-A6C34878D82A}">
                    <a16:rowId xmlns:a16="http://schemas.microsoft.com/office/drawing/2014/main" val="1285214869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研發</a:t>
                      </a:r>
                      <a:r>
                        <a:rPr lang="en-US" altLang="zh-TW" sz="800" u="none" strike="noStrike">
                          <a:effectLst/>
                        </a:rPr>
                        <a:t>/</a:t>
                      </a:r>
                      <a:r>
                        <a:rPr lang="zh-TW" altLang="en-US" sz="800" u="none" strike="noStrike">
                          <a:effectLst/>
                        </a:rPr>
                        <a:t>開發部門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extLst>
                  <a:ext uri="{0D108BD9-81ED-4DB2-BD59-A6C34878D82A}">
                    <a16:rowId xmlns:a16="http://schemas.microsoft.com/office/drawing/2014/main" val="355486944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設計部門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4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28.57%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extLst>
                  <a:ext uri="{0D108BD9-81ED-4DB2-BD59-A6C34878D82A}">
                    <a16:rowId xmlns:a16="http://schemas.microsoft.com/office/drawing/2014/main" val="209640279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人力資源</a:t>
                      </a:r>
                      <a:r>
                        <a:rPr lang="en-US" altLang="zh-TW" sz="800" u="none" strike="noStrike">
                          <a:effectLst/>
                        </a:rPr>
                        <a:t>/</a:t>
                      </a:r>
                      <a:r>
                        <a:rPr lang="zh-TW" altLang="en-US" sz="800" u="none" strike="noStrike">
                          <a:effectLst/>
                        </a:rPr>
                        <a:t>培訓部門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extLst>
                  <a:ext uri="{0D108BD9-81ED-4DB2-BD59-A6C34878D82A}">
                    <a16:rowId xmlns:a16="http://schemas.microsoft.com/office/drawing/2014/main" val="187849642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生產</a:t>
                      </a:r>
                      <a:r>
                        <a:rPr lang="en-US" altLang="zh-TW" sz="800" u="none" strike="noStrike">
                          <a:effectLst/>
                        </a:rPr>
                        <a:t>/</a:t>
                      </a:r>
                      <a:r>
                        <a:rPr lang="zh-TW" altLang="en-US" sz="800" u="none" strike="noStrike">
                          <a:effectLst/>
                        </a:rPr>
                        <a:t>製造部門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1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7.14%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extLst>
                  <a:ext uri="{0D108BD9-81ED-4DB2-BD59-A6C34878D82A}">
                    <a16:rowId xmlns:a16="http://schemas.microsoft.com/office/drawing/2014/main" val="220145264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工程部門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extLst>
                  <a:ext uri="{0D108BD9-81ED-4DB2-BD59-A6C34878D82A}">
                    <a16:rowId xmlns:a16="http://schemas.microsoft.com/office/drawing/2014/main" val="299451094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營業</a:t>
                      </a:r>
                      <a:r>
                        <a:rPr lang="en-US" altLang="zh-TW" sz="800" u="none" strike="noStrike">
                          <a:effectLst/>
                        </a:rPr>
                        <a:t>(</a:t>
                      </a:r>
                      <a:r>
                        <a:rPr lang="zh-TW" altLang="en-US" sz="800" u="none" strike="noStrike">
                          <a:effectLst/>
                        </a:rPr>
                        <a:t>運</a:t>
                      </a:r>
                      <a:r>
                        <a:rPr lang="en-US" altLang="zh-TW" sz="800" u="none" strike="noStrike">
                          <a:effectLst/>
                        </a:rPr>
                        <a:t>)</a:t>
                      </a:r>
                      <a:r>
                        <a:rPr lang="zh-TW" altLang="en-US" sz="800" u="none" strike="noStrike">
                          <a:effectLst/>
                        </a:rPr>
                        <a:t>部門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extLst>
                  <a:ext uri="{0D108BD9-81ED-4DB2-BD59-A6C34878D82A}">
                    <a16:rowId xmlns:a16="http://schemas.microsoft.com/office/drawing/2014/main" val="259549649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品保部門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extLst>
                  <a:ext uri="{0D108BD9-81ED-4DB2-BD59-A6C34878D82A}">
                    <a16:rowId xmlns:a16="http://schemas.microsoft.com/office/drawing/2014/main" val="72920619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物流部門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extLst>
                  <a:ext uri="{0D108BD9-81ED-4DB2-BD59-A6C34878D82A}">
                    <a16:rowId xmlns:a16="http://schemas.microsoft.com/office/drawing/2014/main" val="250931872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市場調查部門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extLst>
                  <a:ext uri="{0D108BD9-81ED-4DB2-BD59-A6C34878D82A}">
                    <a16:rowId xmlns:a16="http://schemas.microsoft.com/office/drawing/2014/main" val="424701149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公關部門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extLst>
                  <a:ext uri="{0D108BD9-81ED-4DB2-BD59-A6C34878D82A}">
                    <a16:rowId xmlns:a16="http://schemas.microsoft.com/office/drawing/2014/main" val="2884982292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財務</a:t>
                      </a:r>
                      <a:r>
                        <a:rPr lang="en-US" altLang="zh-TW" sz="800" u="none" strike="noStrike">
                          <a:effectLst/>
                        </a:rPr>
                        <a:t>/</a:t>
                      </a:r>
                      <a:r>
                        <a:rPr lang="zh-TW" altLang="en-US" sz="800" u="none" strike="noStrike">
                          <a:effectLst/>
                        </a:rPr>
                        <a:t>會計部門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extLst>
                  <a:ext uri="{0D108BD9-81ED-4DB2-BD59-A6C34878D82A}">
                    <a16:rowId xmlns:a16="http://schemas.microsoft.com/office/drawing/2014/main" val="3136793245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採購部門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extLst>
                  <a:ext uri="{0D108BD9-81ED-4DB2-BD59-A6C34878D82A}">
                    <a16:rowId xmlns:a16="http://schemas.microsoft.com/office/drawing/2014/main" val="303856675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統計部門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extLst>
                  <a:ext uri="{0D108BD9-81ED-4DB2-BD59-A6C34878D82A}">
                    <a16:rowId xmlns:a16="http://schemas.microsoft.com/office/drawing/2014/main" val="188231247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法務部門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extLst>
                  <a:ext uri="{0D108BD9-81ED-4DB2-BD59-A6C34878D82A}">
                    <a16:rowId xmlns:a16="http://schemas.microsoft.com/office/drawing/2014/main" val="163193627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資訊部門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extLst>
                  <a:ext uri="{0D108BD9-81ED-4DB2-BD59-A6C34878D82A}">
                    <a16:rowId xmlns:a16="http://schemas.microsoft.com/office/drawing/2014/main" val="1469941982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客服部門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extLst>
                  <a:ext uri="{0D108BD9-81ED-4DB2-BD59-A6C34878D82A}">
                    <a16:rowId xmlns:a16="http://schemas.microsoft.com/office/drawing/2014/main" val="290096483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稽核部門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extLst>
                  <a:ext uri="{0D108BD9-81ED-4DB2-BD59-A6C34878D82A}">
                    <a16:rowId xmlns:a16="http://schemas.microsoft.com/office/drawing/2014/main" val="2482111795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其他部門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2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14.29%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07" marR="7607" marT="7607" marB="0" anchor="ctr"/>
                </a:tc>
                <a:extLst>
                  <a:ext uri="{0D108BD9-81ED-4DB2-BD59-A6C34878D82A}">
                    <a16:rowId xmlns:a16="http://schemas.microsoft.com/office/drawing/2014/main" val="1962166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254500" y="2905125"/>
          <a:ext cx="3683000" cy="1047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2434">
                  <a:extLst>
                    <a:ext uri="{9D8B030D-6E8A-4147-A177-3AD203B41FA5}">
                      <a16:colId xmlns:a16="http://schemas.microsoft.com/office/drawing/2014/main" val="151611496"/>
                    </a:ext>
                  </a:extLst>
                </a:gridCol>
                <a:gridCol w="647142">
                  <a:extLst>
                    <a:ext uri="{9D8B030D-6E8A-4147-A177-3AD203B41FA5}">
                      <a16:colId xmlns:a16="http://schemas.microsoft.com/office/drawing/2014/main" val="798964490"/>
                    </a:ext>
                  </a:extLst>
                </a:gridCol>
                <a:gridCol w="523424">
                  <a:extLst>
                    <a:ext uri="{9D8B030D-6E8A-4147-A177-3AD203B41FA5}">
                      <a16:colId xmlns:a16="http://schemas.microsoft.com/office/drawing/2014/main" val="3842458823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三、您目前是否擔任主管</a:t>
                      </a:r>
                      <a:r>
                        <a:rPr lang="en-US" altLang="zh-TW" sz="1200" u="none" strike="noStrike">
                          <a:effectLst/>
                        </a:rPr>
                        <a:t>?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277278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303193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935093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是，請輸入管理人數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35.71%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795680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否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9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effectLst/>
                        </a:rPr>
                        <a:t>64.29%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9750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205288" y="1254125"/>
          <a:ext cx="3779951" cy="4351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4089">
                  <a:extLst>
                    <a:ext uri="{9D8B030D-6E8A-4147-A177-3AD203B41FA5}">
                      <a16:colId xmlns:a16="http://schemas.microsoft.com/office/drawing/2014/main" val="1108230811"/>
                    </a:ext>
                  </a:extLst>
                </a:gridCol>
                <a:gridCol w="559993">
                  <a:extLst>
                    <a:ext uri="{9D8B030D-6E8A-4147-A177-3AD203B41FA5}">
                      <a16:colId xmlns:a16="http://schemas.microsoft.com/office/drawing/2014/main" val="4177880438"/>
                    </a:ext>
                  </a:extLst>
                </a:gridCol>
                <a:gridCol w="452936">
                  <a:extLst>
                    <a:ext uri="{9D8B030D-6E8A-4147-A177-3AD203B41FA5}">
                      <a16:colId xmlns:a16="http://schemas.microsoft.com/office/drawing/2014/main" val="2023188844"/>
                    </a:ext>
                  </a:extLst>
                </a:gridCol>
                <a:gridCol w="592933">
                  <a:extLst>
                    <a:ext uri="{9D8B030D-6E8A-4147-A177-3AD203B41FA5}">
                      <a16:colId xmlns:a16="http://schemas.microsoft.com/office/drawing/2014/main" val="3244470255"/>
                    </a:ext>
                  </a:extLst>
                </a:gridCol>
              </a:tblGrid>
              <a:tr h="54391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四、您目前最主要的工作行業類別為？（例如計程車司機請勾「運輸及倉儲業」，但在醫院開救護車者，請勾選「醫療保護及社會工作服務業」</a:t>
                      </a:r>
                      <a:r>
                        <a:rPr lang="en-US" altLang="zh-TW" sz="1000" u="none" strike="noStrike">
                          <a:effectLst/>
                        </a:rPr>
                        <a:t>…</a:t>
                      </a:r>
                      <a:r>
                        <a:rPr lang="zh-TW" altLang="en-US" sz="1000" u="none" strike="noStrike">
                          <a:effectLst/>
                        </a:rPr>
                        <a:t>等）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207623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　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extLst>
                  <a:ext uri="{0D108BD9-81ED-4DB2-BD59-A6C34878D82A}">
                    <a16:rowId xmlns:a16="http://schemas.microsoft.com/office/drawing/2014/main" val="676441227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u="none" strike="noStrike">
                          <a:effectLst/>
                        </a:rPr>
                        <a:t>選項</a:t>
                      </a:r>
                      <a:endParaRPr lang="zh-TW" altLang="en-US" sz="9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u="none" strike="noStrike">
                          <a:effectLst/>
                        </a:rPr>
                        <a:t>填答人數</a:t>
                      </a:r>
                      <a:endParaRPr lang="zh-TW" altLang="en-US" sz="9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u="none" strike="noStrike">
                          <a:effectLst/>
                        </a:rPr>
                        <a:t>百分比</a:t>
                      </a:r>
                      <a:endParaRPr lang="zh-TW" altLang="en-US" sz="9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extLst>
                  <a:ext uri="{0D108BD9-81ED-4DB2-BD59-A6C34878D82A}">
                    <a16:rowId xmlns:a16="http://schemas.microsoft.com/office/drawing/2014/main" val="93066068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</a:rPr>
                        <a:t>農、林、漁、牧業</a:t>
                      </a:r>
                      <a:r>
                        <a:rPr lang="en-US" altLang="zh-TW" sz="900" u="none" strike="noStrike">
                          <a:effectLst/>
                        </a:rPr>
                        <a:t>(A)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0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0.00%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extLst>
                  <a:ext uri="{0D108BD9-81ED-4DB2-BD59-A6C34878D82A}">
                    <a16:rowId xmlns:a16="http://schemas.microsoft.com/office/drawing/2014/main" val="2609775013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</a:rPr>
                        <a:t>礦業及土石採取業</a:t>
                      </a:r>
                      <a:r>
                        <a:rPr lang="en-US" altLang="zh-TW" sz="900" u="none" strike="noStrike">
                          <a:effectLst/>
                        </a:rPr>
                        <a:t>(B)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0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0.00%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extLst>
                  <a:ext uri="{0D108BD9-81ED-4DB2-BD59-A6C34878D82A}">
                    <a16:rowId xmlns:a16="http://schemas.microsoft.com/office/drawing/2014/main" val="1037179558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</a:rPr>
                        <a:t>製造業</a:t>
                      </a:r>
                      <a:r>
                        <a:rPr lang="en-US" altLang="zh-TW" sz="900" u="none" strike="noStrike">
                          <a:effectLst/>
                        </a:rPr>
                        <a:t>(</a:t>
                      </a:r>
                      <a:r>
                        <a:rPr lang="en-US" sz="900" u="none" strike="noStrike">
                          <a:effectLst/>
                        </a:rPr>
                        <a:t>C)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1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7.14%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extLst>
                  <a:ext uri="{0D108BD9-81ED-4DB2-BD59-A6C34878D82A}">
                    <a16:rowId xmlns:a16="http://schemas.microsoft.com/office/drawing/2014/main" val="2910815015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</a:rPr>
                        <a:t>電力及燃氣供應業</a:t>
                      </a:r>
                      <a:r>
                        <a:rPr lang="en-US" altLang="zh-TW" sz="900" u="none" strike="noStrike">
                          <a:effectLst/>
                        </a:rPr>
                        <a:t>(D)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0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0.00%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extLst>
                  <a:ext uri="{0D108BD9-81ED-4DB2-BD59-A6C34878D82A}">
                    <a16:rowId xmlns:a16="http://schemas.microsoft.com/office/drawing/2014/main" val="586807880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</a:rPr>
                        <a:t>用水供應及污染整治業</a:t>
                      </a:r>
                      <a:r>
                        <a:rPr lang="en-US" altLang="zh-TW" sz="900" u="none" strike="noStrike">
                          <a:effectLst/>
                        </a:rPr>
                        <a:t>(</a:t>
                      </a:r>
                      <a:r>
                        <a:rPr lang="en-US" sz="900" u="none" strike="noStrike">
                          <a:effectLst/>
                        </a:rPr>
                        <a:t>E)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0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0.00%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extLst>
                  <a:ext uri="{0D108BD9-81ED-4DB2-BD59-A6C34878D82A}">
                    <a16:rowId xmlns:a16="http://schemas.microsoft.com/office/drawing/2014/main" val="86769207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</a:rPr>
                        <a:t>營建工程業</a:t>
                      </a:r>
                      <a:r>
                        <a:rPr lang="en-US" altLang="zh-TW" sz="900" u="none" strike="noStrike">
                          <a:effectLst/>
                        </a:rPr>
                        <a:t>(</a:t>
                      </a:r>
                      <a:r>
                        <a:rPr lang="en-US" sz="900" u="none" strike="noStrike">
                          <a:effectLst/>
                        </a:rPr>
                        <a:t>F)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0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0.00%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extLst>
                  <a:ext uri="{0D108BD9-81ED-4DB2-BD59-A6C34878D82A}">
                    <a16:rowId xmlns:a16="http://schemas.microsoft.com/office/drawing/2014/main" val="4174781015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</a:rPr>
                        <a:t>批發及零售業</a:t>
                      </a:r>
                      <a:r>
                        <a:rPr lang="en-US" altLang="zh-TW" sz="900" u="none" strike="noStrike">
                          <a:effectLst/>
                        </a:rPr>
                        <a:t>(G)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0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0.00%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extLst>
                  <a:ext uri="{0D108BD9-81ED-4DB2-BD59-A6C34878D82A}">
                    <a16:rowId xmlns:a16="http://schemas.microsoft.com/office/drawing/2014/main" val="623419430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</a:rPr>
                        <a:t>運輸及倉儲業</a:t>
                      </a:r>
                      <a:r>
                        <a:rPr lang="en-US" altLang="zh-TW" sz="900" u="none" strike="noStrike">
                          <a:effectLst/>
                        </a:rPr>
                        <a:t>(H)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0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0.00%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extLst>
                  <a:ext uri="{0D108BD9-81ED-4DB2-BD59-A6C34878D82A}">
                    <a16:rowId xmlns:a16="http://schemas.microsoft.com/office/drawing/2014/main" val="2315809530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</a:rPr>
                        <a:t>住宿及餐飲業</a:t>
                      </a:r>
                      <a:r>
                        <a:rPr lang="en-US" altLang="zh-TW" sz="900" u="none" strike="noStrike">
                          <a:effectLst/>
                        </a:rPr>
                        <a:t>(</a:t>
                      </a:r>
                      <a:r>
                        <a:rPr lang="en-US" sz="900" u="none" strike="noStrike">
                          <a:effectLst/>
                        </a:rPr>
                        <a:t>I)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1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7.14%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extLst>
                  <a:ext uri="{0D108BD9-81ED-4DB2-BD59-A6C34878D82A}">
                    <a16:rowId xmlns:a16="http://schemas.microsoft.com/office/drawing/2014/main" val="1237228003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</a:rPr>
                        <a:t>出版、影音製作、傳播及資通訊服務業</a:t>
                      </a:r>
                      <a:r>
                        <a:rPr lang="en-US" altLang="zh-TW" sz="900" u="none" strike="noStrike">
                          <a:effectLst/>
                        </a:rPr>
                        <a:t>(J)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1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7.14%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extLst>
                  <a:ext uri="{0D108BD9-81ED-4DB2-BD59-A6C34878D82A}">
                    <a16:rowId xmlns:a16="http://schemas.microsoft.com/office/drawing/2014/main" val="2143813181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</a:rPr>
                        <a:t>金融及保險業</a:t>
                      </a:r>
                      <a:r>
                        <a:rPr lang="en-US" altLang="zh-TW" sz="900" u="none" strike="noStrike">
                          <a:effectLst/>
                        </a:rPr>
                        <a:t>(K)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0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0.00%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extLst>
                  <a:ext uri="{0D108BD9-81ED-4DB2-BD59-A6C34878D82A}">
                    <a16:rowId xmlns:a16="http://schemas.microsoft.com/office/drawing/2014/main" val="1079165687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</a:rPr>
                        <a:t>不動產業</a:t>
                      </a:r>
                      <a:r>
                        <a:rPr lang="en-US" altLang="zh-TW" sz="900" u="none" strike="noStrike">
                          <a:effectLst/>
                        </a:rPr>
                        <a:t>(</a:t>
                      </a:r>
                      <a:r>
                        <a:rPr lang="en-US" sz="900" u="none" strike="noStrike">
                          <a:effectLst/>
                        </a:rPr>
                        <a:t>L)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0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0.00%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extLst>
                  <a:ext uri="{0D108BD9-81ED-4DB2-BD59-A6C34878D82A}">
                    <a16:rowId xmlns:a16="http://schemas.microsoft.com/office/drawing/2014/main" val="1352910984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</a:rPr>
                        <a:t>專業、科學及技術服務業</a:t>
                      </a:r>
                      <a:r>
                        <a:rPr lang="en-US" altLang="zh-TW" sz="900" u="none" strike="noStrike">
                          <a:effectLst/>
                        </a:rPr>
                        <a:t>(M)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1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7.14%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extLst>
                  <a:ext uri="{0D108BD9-81ED-4DB2-BD59-A6C34878D82A}">
                    <a16:rowId xmlns:a16="http://schemas.microsoft.com/office/drawing/2014/main" val="245310472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</a:rPr>
                        <a:t>支援服務業</a:t>
                      </a:r>
                      <a:r>
                        <a:rPr lang="en-US" altLang="zh-TW" sz="900" u="none" strike="noStrike">
                          <a:effectLst/>
                        </a:rPr>
                        <a:t>(</a:t>
                      </a:r>
                      <a:r>
                        <a:rPr lang="en-US" sz="900" u="none" strike="noStrike">
                          <a:effectLst/>
                        </a:rPr>
                        <a:t>N)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0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0.00%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extLst>
                  <a:ext uri="{0D108BD9-81ED-4DB2-BD59-A6C34878D82A}">
                    <a16:rowId xmlns:a16="http://schemas.microsoft.com/office/drawing/2014/main" val="3252316652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</a:rPr>
                        <a:t>公共行政及國防、強制性社會安全</a:t>
                      </a:r>
                      <a:r>
                        <a:rPr lang="en-US" altLang="zh-TW" sz="900" u="none" strike="noStrike">
                          <a:effectLst/>
                        </a:rPr>
                        <a:t>(</a:t>
                      </a:r>
                      <a:r>
                        <a:rPr lang="en-US" sz="900" u="none" strike="noStrike">
                          <a:effectLst/>
                        </a:rPr>
                        <a:t>O)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0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0.00%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extLst>
                  <a:ext uri="{0D108BD9-81ED-4DB2-BD59-A6C34878D82A}">
                    <a16:rowId xmlns:a16="http://schemas.microsoft.com/office/drawing/2014/main" val="464020513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</a:rPr>
                        <a:t>教育業</a:t>
                      </a:r>
                      <a:r>
                        <a:rPr lang="en-US" altLang="zh-TW" sz="900" u="none" strike="noStrike">
                          <a:effectLst/>
                        </a:rPr>
                        <a:t>(</a:t>
                      </a:r>
                      <a:r>
                        <a:rPr lang="en-US" sz="900" u="none" strike="noStrike">
                          <a:effectLst/>
                        </a:rPr>
                        <a:t>P)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1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7.14%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extLst>
                  <a:ext uri="{0D108BD9-81ED-4DB2-BD59-A6C34878D82A}">
                    <a16:rowId xmlns:a16="http://schemas.microsoft.com/office/drawing/2014/main" val="3470613097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</a:rPr>
                        <a:t>醫療保健及社會工作服務業</a:t>
                      </a:r>
                      <a:r>
                        <a:rPr lang="en-US" altLang="zh-TW" sz="900" u="none" strike="noStrike">
                          <a:effectLst/>
                        </a:rPr>
                        <a:t>(Q)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0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0.00%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extLst>
                  <a:ext uri="{0D108BD9-81ED-4DB2-BD59-A6C34878D82A}">
                    <a16:rowId xmlns:a16="http://schemas.microsoft.com/office/drawing/2014/main" val="1470656053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</a:rPr>
                        <a:t>藝術、娛樂及休閒服務業</a:t>
                      </a:r>
                      <a:r>
                        <a:rPr lang="en-US" altLang="zh-TW" sz="900" u="none" strike="noStrike">
                          <a:effectLst/>
                        </a:rPr>
                        <a:t>(R)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6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42.86%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extLst>
                  <a:ext uri="{0D108BD9-81ED-4DB2-BD59-A6C34878D82A}">
                    <a16:rowId xmlns:a16="http://schemas.microsoft.com/office/drawing/2014/main" val="2183210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</a:rPr>
                        <a:t>其他服務業</a:t>
                      </a:r>
                      <a:r>
                        <a:rPr lang="en-US" altLang="zh-TW" sz="900" u="none" strike="noStrike">
                          <a:effectLst/>
                        </a:rPr>
                        <a:t>(</a:t>
                      </a:r>
                      <a:r>
                        <a:rPr lang="en-US" sz="900" u="none" strike="noStrike">
                          <a:effectLst/>
                        </a:rPr>
                        <a:t>S)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3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>
                          <a:effectLst/>
                        </a:rPr>
                        <a:t>21.43%</a:t>
                      </a:r>
                      <a:endParaRPr lang="en-US" altLang="zh-TW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241" marR="8241" marT="8241" marB="0" anchor="ctr"/>
                </a:tc>
                <a:extLst>
                  <a:ext uri="{0D108BD9-81ED-4DB2-BD59-A6C34878D82A}">
                    <a16:rowId xmlns:a16="http://schemas.microsoft.com/office/drawing/2014/main" val="3244412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407733"/>
              </p:ext>
            </p:extLst>
          </p:nvPr>
        </p:nvGraphicFramePr>
        <p:xfrm>
          <a:off x="3352801" y="-5"/>
          <a:ext cx="4039766" cy="6858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3525">
                  <a:extLst>
                    <a:ext uri="{9D8B030D-6E8A-4147-A177-3AD203B41FA5}">
                      <a16:colId xmlns:a16="http://schemas.microsoft.com/office/drawing/2014/main" val="2453986251"/>
                    </a:ext>
                  </a:extLst>
                </a:gridCol>
                <a:gridCol w="598484">
                  <a:extLst>
                    <a:ext uri="{9D8B030D-6E8A-4147-A177-3AD203B41FA5}">
                      <a16:colId xmlns:a16="http://schemas.microsoft.com/office/drawing/2014/main" val="2337930626"/>
                    </a:ext>
                  </a:extLst>
                </a:gridCol>
                <a:gridCol w="484068">
                  <a:extLst>
                    <a:ext uri="{9D8B030D-6E8A-4147-A177-3AD203B41FA5}">
                      <a16:colId xmlns:a16="http://schemas.microsoft.com/office/drawing/2014/main" val="3344130161"/>
                    </a:ext>
                  </a:extLst>
                </a:gridCol>
                <a:gridCol w="633689">
                  <a:extLst>
                    <a:ext uri="{9D8B030D-6E8A-4147-A177-3AD203B41FA5}">
                      <a16:colId xmlns:a16="http://schemas.microsoft.com/office/drawing/2014/main" val="2973269322"/>
                    </a:ext>
                  </a:extLst>
                </a:gridCol>
              </a:tblGrid>
              <a:tr h="58782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五、您現在工作平均每月收入為何？ </a:t>
                      </a:r>
                      <a:r>
                        <a:rPr lang="en-US" altLang="zh-TW" sz="700" u="none" strike="noStrike">
                          <a:effectLst/>
                        </a:rPr>
                        <a:t>(</a:t>
                      </a:r>
                      <a:r>
                        <a:rPr lang="zh-TW" altLang="en-US" sz="700" u="none" strike="noStrike">
                          <a:effectLst/>
                        </a:rPr>
                        <a:t>請回答課稅前固定（經常）性收入，係指固定津貼、交通費、膳食費、水電費、按月發放之工作（生產、績效、業績）獎金及全勤獎金等</a:t>
                      </a:r>
                      <a:r>
                        <a:rPr lang="en-US" altLang="zh-TW" sz="700" u="none" strike="noStrike">
                          <a:effectLst/>
                        </a:rPr>
                        <a:t>)</a:t>
                      </a:r>
                      <a:endParaRPr lang="en-US" altLang="zh-TW" sz="7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420157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u="none" strike="noStrike">
                          <a:effectLst/>
                        </a:rPr>
                        <a:t>　</a:t>
                      </a:r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3448982163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600" u="none" strike="noStrike">
                          <a:effectLst/>
                        </a:rPr>
                        <a:t>選項</a:t>
                      </a:r>
                      <a:endParaRPr lang="zh-TW" altLang="en-US" sz="6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600" u="none" strike="noStrike">
                          <a:effectLst/>
                        </a:rPr>
                        <a:t>填答人數</a:t>
                      </a:r>
                      <a:endParaRPr lang="zh-TW" altLang="en-US" sz="6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600" u="none" strike="noStrike">
                          <a:effectLst/>
                        </a:rPr>
                        <a:t>百分比</a:t>
                      </a:r>
                      <a:endParaRPr lang="zh-TW" altLang="en-US" sz="6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2861050293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22,000</a:t>
                      </a:r>
                      <a:r>
                        <a:rPr lang="zh-TW" altLang="en-US" sz="600" u="none" strike="noStrike">
                          <a:effectLst/>
                        </a:rPr>
                        <a:t>元以下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3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21.43%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2698187392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22,001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25,000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1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7.14%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3879421577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25,001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28,000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3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21.43%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3426656273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28,001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31,000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1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7.14%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3586718697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31,001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34,000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2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14.29%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1240530410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34,001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37,000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1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7.14%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2374873934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37,001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40,000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0.00%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271923076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40,001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43,000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1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7.14%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1560581220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43,001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46,000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0.00%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2742504685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46,001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49,000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1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7.14%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1391326709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49,001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52,000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0.00%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1168766096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52,001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55,000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0.00%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3401962473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55,001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60,000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0.00%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3782518217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60,001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65,000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0.00%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3955590067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65,001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70,000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0.00%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667104038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70,001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75,000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0.00%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115552625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75,001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80,000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0.00%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2231038745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80,001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85,000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0.00%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1886968213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85,001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90,000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0.00%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1008779551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90,001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95,000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0.00%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2591640149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95,001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100,000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0.00%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2911691293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100,001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110,000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0.00%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36600126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110,001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120,000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0.00%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2872536495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120,001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130,000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0.00%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2374554359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130,001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140,000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0.00%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500070107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140,001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150,000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0.00%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3817400288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150,001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170,000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0.00%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1081898494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170,001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190,000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0.00%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3356724348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190,001</a:t>
                      </a:r>
                      <a:r>
                        <a:rPr lang="zh-TW" altLang="en-US" sz="600" u="none" strike="noStrike">
                          <a:effectLst/>
                        </a:rPr>
                        <a:t>元至</a:t>
                      </a:r>
                      <a:r>
                        <a:rPr lang="en-US" altLang="zh-TW" sz="600" u="none" strike="noStrike">
                          <a:effectLst/>
                        </a:rPr>
                        <a:t>210,000</a:t>
                      </a:r>
                      <a:r>
                        <a:rPr lang="zh-TW" altLang="en-US" sz="600" u="none" strike="noStrike">
                          <a:effectLst/>
                        </a:rPr>
                        <a:t>元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0.00%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501421544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>
                          <a:effectLst/>
                        </a:rPr>
                        <a:t>約新臺幣</a:t>
                      </a:r>
                      <a:r>
                        <a:rPr lang="en-US" altLang="zh-TW" sz="600" u="none" strike="noStrike">
                          <a:effectLst/>
                        </a:rPr>
                        <a:t>210,001</a:t>
                      </a:r>
                      <a:r>
                        <a:rPr lang="zh-TW" altLang="en-US" sz="600" u="none" strike="noStrike">
                          <a:effectLst/>
                        </a:rPr>
                        <a:t>元以上</a:t>
                      </a:r>
                      <a:endParaRPr lang="zh-TW" alt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1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u="none" strike="noStrike">
                          <a:effectLst/>
                        </a:rPr>
                        <a:t>7.14%</a:t>
                      </a:r>
                      <a:endParaRPr lang="en-US" altLang="zh-TW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651" marR="5651" marT="5651" marB="0" anchor="ctr"/>
                </a:tc>
                <a:extLst>
                  <a:ext uri="{0D108BD9-81ED-4DB2-BD59-A6C34878D82A}">
                    <a16:rowId xmlns:a16="http://schemas.microsoft.com/office/drawing/2014/main" val="3115709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254500" y="2905125"/>
          <a:ext cx="3683000" cy="1047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2434">
                  <a:extLst>
                    <a:ext uri="{9D8B030D-6E8A-4147-A177-3AD203B41FA5}">
                      <a16:colId xmlns:a16="http://schemas.microsoft.com/office/drawing/2014/main" val="1451112740"/>
                    </a:ext>
                  </a:extLst>
                </a:gridCol>
                <a:gridCol w="647142">
                  <a:extLst>
                    <a:ext uri="{9D8B030D-6E8A-4147-A177-3AD203B41FA5}">
                      <a16:colId xmlns:a16="http://schemas.microsoft.com/office/drawing/2014/main" val="171909530"/>
                    </a:ext>
                  </a:extLst>
                </a:gridCol>
                <a:gridCol w="523424">
                  <a:extLst>
                    <a:ext uri="{9D8B030D-6E8A-4147-A177-3AD203B41FA5}">
                      <a16:colId xmlns:a16="http://schemas.microsoft.com/office/drawing/2014/main" val="3907501996"/>
                    </a:ext>
                  </a:extLst>
                </a:gridCol>
              </a:tblGrid>
              <a:tr h="20955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六、 請問您現在主要的工作所在地點為何？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98594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45573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90289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境內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100.00%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241634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境外，</a:t>
                      </a:r>
                      <a:r>
                        <a:rPr lang="en-US" altLang="zh-TW" sz="1000" u="none" strike="noStrike">
                          <a:effectLst/>
                        </a:rPr>
                        <a:t>(</a:t>
                      </a:r>
                      <a:r>
                        <a:rPr lang="zh-TW" altLang="en-US" sz="1000" u="none" strike="noStrike">
                          <a:effectLst/>
                        </a:rPr>
                        <a:t>請填報工作國家別</a:t>
                      </a:r>
                      <a:r>
                        <a:rPr lang="en-US" altLang="zh-TW" sz="1000" u="none" strike="noStrike">
                          <a:effectLst/>
                        </a:rPr>
                        <a:t>)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effectLst/>
                        </a:rPr>
                        <a:t>0.00%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1417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254500" y="2590800"/>
          <a:ext cx="3683000" cy="167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2434">
                  <a:extLst>
                    <a:ext uri="{9D8B030D-6E8A-4147-A177-3AD203B41FA5}">
                      <a16:colId xmlns:a16="http://schemas.microsoft.com/office/drawing/2014/main" val="3910275888"/>
                    </a:ext>
                  </a:extLst>
                </a:gridCol>
                <a:gridCol w="647142">
                  <a:extLst>
                    <a:ext uri="{9D8B030D-6E8A-4147-A177-3AD203B41FA5}">
                      <a16:colId xmlns:a16="http://schemas.microsoft.com/office/drawing/2014/main" val="2617478607"/>
                    </a:ext>
                  </a:extLst>
                </a:gridCol>
                <a:gridCol w="523424">
                  <a:extLst>
                    <a:ext uri="{9D8B030D-6E8A-4147-A177-3AD203B41FA5}">
                      <a16:colId xmlns:a16="http://schemas.microsoft.com/office/drawing/2014/main" val="2402963369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七、 您目前未就業的原因為何</a:t>
                      </a:r>
                      <a:r>
                        <a:rPr lang="en-US" altLang="zh-TW" sz="1200" u="none" strike="noStrike">
                          <a:effectLst/>
                        </a:rPr>
                        <a:t>?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039486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564152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933300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升學中或進修中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66.67%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335437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服役中或等待服役中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7528060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其他：不想找工作、生病</a:t>
                      </a:r>
                      <a:r>
                        <a:rPr lang="en-US" altLang="zh-TW" sz="1000" u="none" strike="noStrike">
                          <a:effectLst/>
                        </a:rPr>
                        <a:t>…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674203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準備考試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214499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尋找工作中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effectLst/>
                        </a:rPr>
                        <a:t>33.33%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550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11600" y="2486025"/>
          <a:ext cx="4368801" cy="1885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2774">
                  <a:extLst>
                    <a:ext uri="{9D8B030D-6E8A-4147-A177-3AD203B41FA5}">
                      <a16:colId xmlns:a16="http://schemas.microsoft.com/office/drawing/2014/main" val="3000009025"/>
                    </a:ext>
                  </a:extLst>
                </a:gridCol>
                <a:gridCol w="647230">
                  <a:extLst>
                    <a:ext uri="{9D8B030D-6E8A-4147-A177-3AD203B41FA5}">
                      <a16:colId xmlns:a16="http://schemas.microsoft.com/office/drawing/2014/main" val="480430564"/>
                    </a:ext>
                  </a:extLst>
                </a:gridCol>
                <a:gridCol w="523495">
                  <a:extLst>
                    <a:ext uri="{9D8B030D-6E8A-4147-A177-3AD203B41FA5}">
                      <a16:colId xmlns:a16="http://schemas.microsoft.com/office/drawing/2014/main" val="1969345601"/>
                    </a:ext>
                  </a:extLst>
                </a:gridCol>
                <a:gridCol w="685302">
                  <a:extLst>
                    <a:ext uri="{9D8B030D-6E8A-4147-A177-3AD203B41FA5}">
                      <a16:colId xmlns:a16="http://schemas.microsoft.com/office/drawing/2014/main" val="3663488362"/>
                    </a:ext>
                  </a:extLst>
                </a:gridCol>
              </a:tblGrid>
              <a:tr h="4191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八、您原先就讀系、所、或學位學程的專業訓練課程，對於您目前工作的幫助程度為何？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92209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9840028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321694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非常有幫助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21.43%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844481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有點幫助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14.29%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620239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普通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35.71%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221175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沒有幫助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14.29%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463201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完全沒有幫助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14.29%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9962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1585</Words>
  <Application>Microsoft Office PowerPoint</Application>
  <PresentationFormat>寬螢幕</PresentationFormat>
  <Paragraphs>516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Open Sans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Karen Hsueh</cp:lastModifiedBy>
  <cp:revision>9</cp:revision>
  <dcterms:created xsi:type="dcterms:W3CDTF">2018-11-22T06:34:12Z</dcterms:created>
  <dcterms:modified xsi:type="dcterms:W3CDTF">2019-12-19T06:26:27Z</dcterms:modified>
</cp:coreProperties>
</file>