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8" autoAdjust="0"/>
  </p:normalViewPr>
  <p:slideViewPr>
    <p:cSldViewPr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468411-54C5-454D-9516-66B9DBF92C1B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D4A1EF-ED20-4913-8DA0-C74D8A2328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852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C21B3-45A4-4AC0-BFC7-1171BF42DD70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5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3A36-18C9-46A2-B2D7-24B3C9391C96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4506-17D0-4B88-8353-83B641E5E0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37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85AC7-A9B4-4682-B7A8-3A81BD49913B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C55B-3487-416F-8C27-63D500DD08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3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43EC-7040-4694-8A5A-188284B8B3BC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3FB6B-CA7F-43BE-9A43-92C3E14693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3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FBFD-84CA-4F78-9502-69D6F9328515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E3E0-8C45-411D-A0B8-DAA3452482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9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05CF8-12A6-40C6-B0C4-964D78691BBD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2B95-8CBA-42DB-839C-24183B4DB5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9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7DCB6-1CFA-4C84-8741-5D0719CDBCB1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224A6-A0A1-473F-B33E-E3DC226A9A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058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21E1-561F-41EA-B0AC-F43947A94202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25DD-D00D-4721-8291-405408E84B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21045-E30F-41C8-9906-AB2E9F6297B1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BA5D-A79A-46FF-A58D-9218B53DB0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1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7654-C218-4B06-803B-4B42BE500F6E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9DBA-264E-4178-BA9B-9AEA5605F9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0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E14-2BC9-4572-9DAF-5B7356CE097C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7E57-7116-4469-95CD-8AF36EA1C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32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68ED-9372-430B-A634-AE4B11E06371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3456-7581-4EA4-A62C-056CDEE718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119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9AE934-F091-4DF8-932C-00BE6A9808A4}" type="datetimeFigureOut">
              <a:rPr lang="zh-TW" altLang="en-US"/>
              <a:pPr>
                <a:defRPr/>
              </a:pPr>
              <a:t>2018/2/22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11A405-768D-4F61-840B-04161BFE49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邊形 2"/>
          <p:cNvSpPr/>
          <p:nvPr/>
        </p:nvSpPr>
        <p:spPr bwMode="auto">
          <a:xfrm>
            <a:off x="1572712" y="542535"/>
            <a:ext cx="1440180" cy="257175"/>
          </a:xfrm>
          <a:prstGeom prst="homePlate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</a:p>
        </p:txBody>
      </p:sp>
      <p:sp>
        <p:nvSpPr>
          <p:cNvPr id="4" name="＞形箭號 3"/>
          <p:cNvSpPr/>
          <p:nvPr/>
        </p:nvSpPr>
        <p:spPr bwMode="auto">
          <a:xfrm>
            <a:off x="3226594" y="570452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＞形箭號 4"/>
          <p:cNvSpPr/>
          <p:nvPr/>
        </p:nvSpPr>
        <p:spPr bwMode="auto">
          <a:xfrm>
            <a:off x="4942065" y="549276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＞形箭號 5"/>
          <p:cNvSpPr/>
          <p:nvPr/>
        </p:nvSpPr>
        <p:spPr bwMode="auto">
          <a:xfrm>
            <a:off x="6589285" y="549275"/>
            <a:ext cx="1365828" cy="257175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＞形箭號 6"/>
          <p:cNvSpPr/>
          <p:nvPr/>
        </p:nvSpPr>
        <p:spPr bwMode="auto">
          <a:xfrm>
            <a:off x="8173086" y="549276"/>
            <a:ext cx="720089" cy="359750"/>
          </a:xfrm>
          <a:prstGeom prst="chevron">
            <a:avLst/>
          </a:prstGeom>
          <a:solidFill>
            <a:schemeClr val="bg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endParaRPr kumimoji="0"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067" name="群組 27"/>
          <p:cNvGrpSpPr>
            <a:grpSpLocks/>
          </p:cNvGrpSpPr>
          <p:nvPr/>
        </p:nvGrpSpPr>
        <p:grpSpPr bwMode="auto">
          <a:xfrm>
            <a:off x="522428" y="1039202"/>
            <a:ext cx="7578725" cy="871155"/>
            <a:chOff x="509270" y="922832"/>
            <a:chExt cx="7578853" cy="870675"/>
          </a:xfrm>
        </p:grpSpPr>
        <p:sp>
          <p:nvSpPr>
            <p:cNvPr id="70" name="圓角矩形 69"/>
            <p:cNvSpPr/>
            <p:nvPr/>
          </p:nvSpPr>
          <p:spPr bwMode="auto">
            <a:xfrm>
              <a:off x="663261" y="1052933"/>
              <a:ext cx="731248" cy="6477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A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環境檢驗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學術模組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22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取得</a:t>
              </a:r>
              <a:r>
                <a:rPr kumimoji="0" lang="en-US" altLang="zh-TW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20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1" name="直線接點 70"/>
            <p:cNvCxnSpPr/>
            <p:nvPr/>
          </p:nvCxnSpPr>
          <p:spPr bwMode="auto">
            <a:xfrm>
              <a:off x="509270" y="1362102"/>
              <a:ext cx="153990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/>
            <p:cNvSpPr/>
            <p:nvPr/>
          </p:nvSpPr>
          <p:spPr bwMode="auto">
            <a:xfrm>
              <a:off x="1548941" y="942940"/>
              <a:ext cx="759550" cy="84120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73" name="直線接點 72"/>
            <p:cNvCxnSpPr>
              <a:stCxn id="63" idx="3"/>
            </p:cNvCxnSpPr>
            <p:nvPr/>
          </p:nvCxnSpPr>
          <p:spPr bwMode="auto">
            <a:xfrm>
              <a:off x="3078583" y="1362102"/>
              <a:ext cx="102494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 bwMode="auto">
            <a:xfrm>
              <a:off x="4754317" y="1360516"/>
              <a:ext cx="46832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 bwMode="auto">
            <a:xfrm flipV="1">
              <a:off x="6405345" y="1362102"/>
              <a:ext cx="117477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/>
            <p:cNvSpPr/>
            <p:nvPr/>
          </p:nvSpPr>
          <p:spPr bwMode="auto">
            <a:xfrm>
              <a:off x="2341053" y="946030"/>
              <a:ext cx="737530" cy="83214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環境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倫理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lv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prstClr val="black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環境化學</a:t>
              </a:r>
              <a:endParaRPr kumimoji="0" lang="en-US" altLang="zh-TW" sz="6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4" name="矩形 63"/>
            <p:cNvSpPr/>
            <p:nvPr/>
          </p:nvSpPr>
          <p:spPr bwMode="auto">
            <a:xfrm>
              <a:off x="7304234" y="952418"/>
              <a:ext cx="783889" cy="81936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環境風險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評估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土壤分析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prstClr val="black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6475659" y="940059"/>
              <a:ext cx="797924" cy="84408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5638279" y="922832"/>
              <a:ext cx="785331" cy="8706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水質檢驗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氣候變遷與健康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調適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環境污染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調查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評估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4794539" y="929502"/>
              <a:ext cx="801800" cy="8640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3957991" y="946030"/>
              <a:ext cx="793918" cy="83908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環境採樣與分析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環境教育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環境污染物分析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環境教育教材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教法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3134245" y="945215"/>
              <a:ext cx="791010" cy="83377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8" name="群組 42"/>
          <p:cNvGrpSpPr>
            <a:grpSpLocks/>
          </p:cNvGrpSpPr>
          <p:nvPr/>
        </p:nvGrpSpPr>
        <p:grpSpPr bwMode="auto">
          <a:xfrm>
            <a:off x="1561637" y="3267913"/>
            <a:ext cx="6525087" cy="683487"/>
            <a:chOff x="1563226" y="3644899"/>
            <a:chExt cx="6525087" cy="683487"/>
          </a:xfrm>
        </p:grpSpPr>
        <p:sp>
          <p:nvSpPr>
            <p:cNvPr id="106" name="矩形 105"/>
            <p:cNvSpPr/>
            <p:nvPr/>
          </p:nvSpPr>
          <p:spPr bwMode="auto">
            <a:xfrm>
              <a:off x="1563226" y="3644900"/>
              <a:ext cx="758391" cy="68348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09" name="直線接點 108"/>
            <p:cNvCxnSpPr/>
            <p:nvPr/>
          </p:nvCxnSpPr>
          <p:spPr bwMode="auto">
            <a:xfrm>
              <a:off x="4754563" y="3967163"/>
              <a:ext cx="90487" cy="3175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 bwMode="auto">
            <a:xfrm flipV="1">
              <a:off x="6405563" y="3968750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 bwMode="auto">
            <a:xfrm>
              <a:off x="2355767" y="3649482"/>
              <a:ext cx="763789" cy="67890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工業衛生概論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318865" y="3654382"/>
              <a:ext cx="769448" cy="67400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作業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環境測定實務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9" name="矩形 98"/>
            <p:cNvSpPr/>
            <p:nvPr/>
          </p:nvSpPr>
          <p:spPr bwMode="auto">
            <a:xfrm>
              <a:off x="6485049" y="3644899"/>
              <a:ext cx="801578" cy="68348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0" name="矩形 99"/>
            <p:cNvSpPr/>
            <p:nvPr/>
          </p:nvSpPr>
          <p:spPr bwMode="auto">
            <a:xfrm>
              <a:off x="5665578" y="3648988"/>
              <a:ext cx="771247" cy="67939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生物性危害評估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粉塵測定與控制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工業安全衛生管理實務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職業病防治與介紹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4809213" y="3648856"/>
              <a:ext cx="801785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3972679" y="3654383"/>
              <a:ext cx="796312" cy="6692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作業環境測定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I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職業安全衛生法規</a:t>
              </a:r>
              <a:endParaRPr kumimoji="0" lang="en-US" altLang="zh-TW" sz="6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噪音與振動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工業與環境毒物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3173476" y="3648856"/>
              <a:ext cx="764880" cy="67953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0000FF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69" name="群組 31"/>
          <p:cNvGrpSpPr>
            <a:grpSpLocks/>
          </p:cNvGrpSpPr>
          <p:nvPr/>
        </p:nvGrpSpPr>
        <p:grpSpPr bwMode="auto">
          <a:xfrm>
            <a:off x="522428" y="2211909"/>
            <a:ext cx="6762611" cy="711200"/>
            <a:chOff x="509270" y="1997386"/>
            <a:chExt cx="6763154" cy="711533"/>
          </a:xfrm>
        </p:grpSpPr>
        <p:sp>
          <p:nvSpPr>
            <p:cNvPr id="36" name="圓角矩形 35"/>
            <p:cNvSpPr/>
            <p:nvPr/>
          </p:nvSpPr>
          <p:spPr bwMode="auto">
            <a:xfrm>
              <a:off x="663270" y="2053974"/>
              <a:ext cx="731294" cy="6015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61083" rIns="0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B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食品檢驗</a:t>
              </a:r>
              <a:endParaRPr kumimoji="0" lang="en-US" altLang="zh-TW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0066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學術模組</a:t>
              </a:r>
              <a:endParaRPr kumimoji="0" lang="zh-TW" altLang="en-US" sz="9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24</a:t>
              </a:r>
              <a:r>
                <a:rPr kumimoji="0" lang="zh-TW" altLang="en-US" sz="8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至少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取得</a:t>
              </a:r>
              <a:r>
                <a:rPr kumimoji="0" lang="en-US" altLang="zh-TW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20</a:t>
              </a:r>
              <a:r>
                <a:rPr kumimoji="0" lang="zh-TW" altLang="en-US" sz="7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r>
                <a:rPr kumimoji="0" lang="en-US" altLang="zh-TW" sz="7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8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7" name="直線接點 36"/>
            <p:cNvCxnSpPr/>
            <p:nvPr/>
          </p:nvCxnSpPr>
          <p:spPr bwMode="auto">
            <a:xfrm>
              <a:off x="509270" y="2353153"/>
              <a:ext cx="153999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/>
          </p:nvSpPr>
          <p:spPr bwMode="auto">
            <a:xfrm>
              <a:off x="1549006" y="1998617"/>
              <a:ext cx="758009" cy="709071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9" name="直線接點 38"/>
            <p:cNvCxnSpPr/>
            <p:nvPr/>
          </p:nvCxnSpPr>
          <p:spPr bwMode="auto">
            <a:xfrm>
              <a:off x="3077934" y="2353151"/>
              <a:ext cx="103312" cy="159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 bwMode="auto">
            <a:xfrm>
              <a:off x="4754586" y="2351565"/>
              <a:ext cx="90494" cy="3176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 bwMode="auto">
            <a:xfrm flipV="1">
              <a:off x="6405719" y="2353153"/>
              <a:ext cx="117484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/>
          </p:nvSpPr>
          <p:spPr bwMode="auto">
            <a:xfrm>
              <a:off x="2339581" y="2004148"/>
              <a:ext cx="738353" cy="69800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食物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學原理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食物學原理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 bwMode="auto">
            <a:xfrm>
              <a:off x="6474450" y="1999140"/>
              <a:ext cx="797974" cy="70802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矩形 32"/>
            <p:cNvSpPr/>
            <p:nvPr/>
          </p:nvSpPr>
          <p:spPr bwMode="auto">
            <a:xfrm>
              <a:off x="4798246" y="2003464"/>
              <a:ext cx="798415" cy="6993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0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35" name="矩形 34"/>
            <p:cNvSpPr/>
            <p:nvPr/>
          </p:nvSpPr>
          <p:spPr bwMode="auto">
            <a:xfrm>
              <a:off x="3134413" y="2003464"/>
              <a:ext cx="789471" cy="69937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66" name="矩形 165"/>
            <p:cNvSpPr/>
            <p:nvPr/>
          </p:nvSpPr>
          <p:spPr bwMode="auto">
            <a:xfrm>
              <a:off x="3956622" y="1997386"/>
              <a:ext cx="793969" cy="71153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食品加工學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食品加工學實驗</a:t>
              </a:r>
              <a:endParaRPr kumimoji="0" lang="en-US" altLang="zh-TW" sz="6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營養學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化學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食品工程學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食品品質管制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167" name="矩形 166"/>
            <p:cNvSpPr/>
            <p:nvPr/>
          </p:nvSpPr>
          <p:spPr bwMode="auto">
            <a:xfrm>
              <a:off x="5638509" y="1997386"/>
              <a:ext cx="784046" cy="69736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選修課程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食品保存技術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食品生物</a:t>
              </a: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技術</a:t>
              </a:r>
              <a:endParaRPr kumimoji="0" lang="en-US" altLang="zh-TW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食品分析實驗 </a:t>
              </a:r>
              <a:r>
                <a:rPr kumimoji="0" lang="en-US" altLang="zh-TW" sz="60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食品安全管制系統</a:t>
              </a: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FF0000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>
                <a:solidFill>
                  <a:srgbClr val="FF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171" name="矩形 170"/>
          <p:cNvSpPr/>
          <p:nvPr/>
        </p:nvSpPr>
        <p:spPr bwMode="auto">
          <a:xfrm>
            <a:off x="8201435" y="1069770"/>
            <a:ext cx="783890" cy="8321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環境採樣和分析師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水質檢驗技術</a:t>
            </a:r>
            <a:r>
              <a:rPr kumimoji="0" lang="zh-TW" altLang="en-US" sz="7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士</a:t>
            </a: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環境教育人員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2" name="矩形 171"/>
          <p:cNvSpPr/>
          <p:nvPr/>
        </p:nvSpPr>
        <p:spPr bwMode="auto">
          <a:xfrm>
            <a:off x="8201435" y="2211263"/>
            <a:ext cx="783890" cy="7118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食品檢驗分析技術士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食品技師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保健食品初級</a:t>
            </a:r>
            <a:r>
              <a:rPr kumimoji="0" lang="zh-TW" altLang="en-US" sz="700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工程師</a:t>
            </a:r>
            <a:endParaRPr kumimoji="0" lang="en-US" altLang="zh-TW" sz="700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65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食品品保工程師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174" name="矩形 173"/>
          <p:cNvSpPr/>
          <p:nvPr/>
        </p:nvSpPr>
        <p:spPr bwMode="auto">
          <a:xfrm>
            <a:off x="8201434" y="3279122"/>
            <a:ext cx="783891" cy="6740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</a:t>
            </a:r>
            <a:r>
              <a:rPr kumimoji="0" lang="zh-TW" altLang="en-US" sz="7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業安全</a:t>
            </a:r>
            <a:r>
              <a:rPr kumimoji="0" lang="zh-TW" altLang="en-US" sz="7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衛生管理員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職業衛生</a:t>
            </a:r>
            <a:r>
              <a:rPr kumimoji="0" lang="zh-TW" altLang="en-US" sz="7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管理師</a:t>
            </a:r>
            <a:endParaRPr kumimoji="0" lang="en-US" altLang="zh-TW" sz="7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作業環境測定人員</a:t>
            </a:r>
            <a:endParaRPr kumimoji="0" lang="zh-TW" altLang="en-US" sz="7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zh-TW" altLang="en-US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7317277" y="2211264"/>
            <a:ext cx="785464" cy="705085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選修</a:t>
            </a:r>
            <a:r>
              <a:rPr kumimoji="0" lang="zh-TW" altLang="en-US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課程</a:t>
            </a:r>
            <a:endParaRPr kumimoji="0" lang="en-US" altLang="zh-TW" sz="700" b="1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食品添加物</a:t>
            </a:r>
            <a:endParaRPr kumimoji="0" lang="en-US" altLang="zh-TW" sz="6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grpSp>
        <p:nvGrpSpPr>
          <p:cNvPr id="2086" name="群組 110"/>
          <p:cNvGrpSpPr>
            <a:grpSpLocks/>
          </p:cNvGrpSpPr>
          <p:nvPr/>
        </p:nvGrpSpPr>
        <p:grpSpPr bwMode="auto">
          <a:xfrm>
            <a:off x="527955" y="5624160"/>
            <a:ext cx="7558770" cy="814783"/>
            <a:chOff x="508000" y="5589505"/>
            <a:chExt cx="7558770" cy="895828"/>
          </a:xfrm>
        </p:grpSpPr>
        <p:sp>
          <p:nvSpPr>
            <p:cNvPr id="78" name="圓角矩形 77"/>
            <p:cNvSpPr/>
            <p:nvPr/>
          </p:nvSpPr>
          <p:spPr bwMode="auto">
            <a:xfrm>
              <a:off x="668941" y="5696035"/>
              <a:ext cx="731234" cy="50562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校</a:t>
              </a:r>
              <a:endParaRPr kumimoji="0" lang="en-US" altLang="zh-TW" sz="900" b="1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共同科目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27 </a:t>
              </a:r>
              <a:r>
                <a:rPr kumimoji="0" lang="zh-TW" altLang="en-US" sz="9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</a:p>
          </p:txBody>
        </p:sp>
        <p:cxnSp>
          <p:nvCxnSpPr>
            <p:cNvPr id="79" name="直線接點 78"/>
            <p:cNvCxnSpPr/>
            <p:nvPr/>
          </p:nvCxnSpPr>
          <p:spPr bwMode="auto">
            <a:xfrm>
              <a:off x="508000" y="5948847"/>
              <a:ext cx="15398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>
              <a:stCxn id="86" idx="1"/>
            </p:cNvCxnSpPr>
            <p:nvPr/>
          </p:nvCxnSpPr>
          <p:spPr bwMode="auto">
            <a:xfrm flipH="1">
              <a:off x="4747450" y="6047218"/>
              <a:ext cx="5076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矩形 84"/>
            <p:cNvSpPr/>
            <p:nvPr/>
          </p:nvSpPr>
          <p:spPr bwMode="auto">
            <a:xfrm>
              <a:off x="6479816" y="5589505"/>
              <a:ext cx="1586954" cy="884563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6" name="矩形 85"/>
            <p:cNvSpPr/>
            <p:nvPr/>
          </p:nvSpPr>
          <p:spPr bwMode="auto">
            <a:xfrm>
              <a:off x="4798218" y="5609104"/>
              <a:ext cx="1629707" cy="876228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●通</a:t>
              </a:r>
              <a:r>
                <a:rPr kumimoji="0" lang="zh-TW" altLang="en-US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識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(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</a:t>
              </a:r>
              <a:r>
                <a:rPr kumimoji="0" lang="en-US" altLang="zh-TW" sz="700" dirty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)</a:t>
              </a:r>
            </a:p>
            <a:p>
              <a:pPr marL="124552" indent="-124552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87" name="矩形 86"/>
            <p:cNvSpPr/>
            <p:nvPr/>
          </p:nvSpPr>
          <p:spPr bwMode="auto">
            <a:xfrm>
              <a:off x="3127404" y="5620369"/>
              <a:ext cx="1620045" cy="864964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135482" tIns="67742" rIns="135482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●外語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Ⅰ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r>
                <a:rPr kumimoji="0" lang="el-GR" altLang="zh-TW" sz="6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 ●外語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初級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Ⅱ-</a:t>
              </a:r>
              <a:r>
                <a:rPr kumimoji="0" lang="el-GR" altLang="zh-TW" sz="6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endPara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●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體育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Ⅲ-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r>
                <a:rPr kumimoji="0" lang="zh-TW" altLang="en-US" sz="5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kumimoji="0" lang="zh-TW" altLang="en-US" sz="4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●體育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Ⅳ-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</a:t>
              </a:r>
              <a:endPara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●服務學習</a:t>
              </a:r>
              <a:r>
                <a:rPr kumimoji="0" lang="en-US" altLang="zh-TW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-</a:t>
              </a:r>
              <a:r>
                <a:rPr kumimoji="0" lang="en-US" altLang="zh-TW" sz="6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</a:t>
              </a: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kumimoji="0" lang="zh-TW" altLang="en-US" sz="4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   </a:t>
              </a:r>
              <a:r>
                <a:rPr kumimoji="0" lang="zh-TW" altLang="en-US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●</a:t>
              </a:r>
              <a:r>
                <a:rPr kumimoji="0" lang="zh-TW" altLang="en-US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通識</a:t>
              </a:r>
              <a:r>
                <a:rPr kumimoji="0" lang="en-US" altLang="zh-TW" sz="600" dirty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kumimoji="0" lang="en-US" altLang="zh-TW" sz="600" dirty="0">
                  <a:solidFill>
                    <a:srgbClr val="80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4</a:t>
              </a:r>
              <a:r>
                <a:rPr kumimoji="0" lang="en-US" altLang="zh-TW" sz="600" dirty="0" smtClean="0">
                  <a:solidFill>
                    <a:srgbClr val="8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dirty="0" smtClean="0">
                  <a:solidFill>
                    <a:srgbClr val="800000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 </a:t>
              </a:r>
              <a:endParaRPr kumimoji="0" lang="en-US" altLang="zh-TW" sz="7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87" name="群組 111"/>
          <p:cNvGrpSpPr>
            <a:grpSpLocks/>
          </p:cNvGrpSpPr>
          <p:nvPr/>
        </p:nvGrpSpPr>
        <p:grpSpPr bwMode="auto">
          <a:xfrm>
            <a:off x="527955" y="4285438"/>
            <a:ext cx="7558770" cy="1015766"/>
            <a:chOff x="450485" y="4768651"/>
            <a:chExt cx="7558770" cy="836467"/>
          </a:xfrm>
        </p:grpSpPr>
        <p:sp>
          <p:nvSpPr>
            <p:cNvPr id="89" name="矩形 88"/>
            <p:cNvSpPr/>
            <p:nvPr/>
          </p:nvSpPr>
          <p:spPr bwMode="auto">
            <a:xfrm>
              <a:off x="2295240" y="4778658"/>
              <a:ext cx="716227" cy="82645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有機化學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分析化學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分析化學</a:t>
              </a: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實驗室安全與衛生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</a:t>
              </a: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衛生法規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500" dirty="0">
                <a:solidFill>
                  <a:srgbClr val="6600CC"/>
                </a:solidFill>
                <a:latin typeface="+mn-e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90" name="圓角矩形 89"/>
            <p:cNvSpPr/>
            <p:nvPr/>
          </p:nvSpPr>
          <p:spPr bwMode="auto">
            <a:xfrm>
              <a:off x="604474" y="4879776"/>
              <a:ext cx="731235" cy="5048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9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院系</a:t>
              </a:r>
              <a:endParaRPr kumimoji="0" lang="en-US" altLang="zh-TW" sz="9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800" b="1" dirty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核心</a:t>
              </a:r>
              <a:r>
                <a:rPr kumimoji="0" lang="zh-TW" altLang="en-US" sz="800" b="1" dirty="0" smtClean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endParaRPr kumimoji="0" lang="en-US" altLang="zh-TW" sz="800" b="1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48</a:t>
              </a:r>
              <a:r>
                <a:rPr kumimoji="0" lang="zh-TW" altLang="en-US" sz="9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學分</a:t>
              </a:r>
              <a:endParaRPr kumimoji="0" lang="zh-TW" altLang="en-US" sz="9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1" name="直線接點 90"/>
            <p:cNvCxnSpPr/>
            <p:nvPr/>
          </p:nvCxnSpPr>
          <p:spPr bwMode="auto">
            <a:xfrm>
              <a:off x="450485" y="5125461"/>
              <a:ext cx="153988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/>
            <p:cNvSpPr/>
            <p:nvPr/>
          </p:nvSpPr>
          <p:spPr bwMode="auto">
            <a:xfrm>
              <a:off x="1490137" y="4768651"/>
              <a:ext cx="759537" cy="83646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微積分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生物統計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普通化學實驗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普通生物學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環境與食品安全檢驗概論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環保法規</a:t>
              </a: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3" name="直線接點 92"/>
            <p:cNvCxnSpPr>
              <a:stCxn id="89" idx="3"/>
              <a:endCxn id="129" idx="1"/>
            </p:cNvCxnSpPr>
            <p:nvPr/>
          </p:nvCxnSpPr>
          <p:spPr bwMode="auto">
            <a:xfrm>
              <a:off x="3011467" y="5191888"/>
              <a:ext cx="58062" cy="2294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 bwMode="auto">
            <a:xfrm>
              <a:off x="4666224" y="5182238"/>
              <a:ext cx="90488" cy="1587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 bwMode="auto">
            <a:xfrm flipV="1">
              <a:off x="6340934" y="5182238"/>
              <a:ext cx="117475" cy="0"/>
            </a:xfrm>
            <a:prstGeom prst="lin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 bwMode="auto">
            <a:xfrm>
              <a:off x="7258335" y="4789282"/>
              <a:ext cx="750920" cy="815835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6422301" y="4778927"/>
              <a:ext cx="805223" cy="82619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7" name="矩形 116"/>
            <p:cNvSpPr/>
            <p:nvPr/>
          </p:nvSpPr>
          <p:spPr bwMode="auto">
            <a:xfrm>
              <a:off x="5586521" y="4783391"/>
              <a:ext cx="783890" cy="821726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食品工廠管理</a:t>
              </a:r>
              <a:endParaRPr kumimoji="0" lang="zh-TW" altLang="en-US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23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19" name="矩形 118"/>
            <p:cNvSpPr/>
            <p:nvPr/>
          </p:nvSpPr>
          <p:spPr bwMode="auto">
            <a:xfrm>
              <a:off x="4734815" y="4783246"/>
              <a:ext cx="814956" cy="821872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7742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儀器分析</a:t>
              </a:r>
              <a:r>
                <a:rPr kumimoji="0" lang="en-US" altLang="zh-TW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(</a:t>
              </a: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含實驗</a:t>
              </a:r>
              <a:r>
                <a:rPr kumimoji="0" lang="en-US" altLang="zh-TW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)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實驗室</a:t>
              </a: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認證作業</a:t>
              </a: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程序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食品微生物學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食品微生物學實驗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 </a:t>
              </a:r>
              <a:r>
                <a:rPr kumimoji="0" lang="en-US" altLang="zh-TW" sz="600" dirty="0">
                  <a:solidFill>
                    <a:srgbClr val="6600CC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食品分析實驗 </a:t>
              </a:r>
              <a:r>
                <a:rPr kumimoji="0" lang="en-US" altLang="zh-TW" sz="600" dirty="0" smtClean="0">
                  <a:solidFill>
                    <a:srgbClr val="6600CC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食品衛生與安全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8" name="矩形 127"/>
            <p:cNvSpPr/>
            <p:nvPr/>
          </p:nvSpPr>
          <p:spPr bwMode="auto">
            <a:xfrm>
              <a:off x="3887939" y="4783930"/>
              <a:ext cx="797899" cy="821187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68400" tIns="0" rIns="6840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</a:t>
              </a:r>
              <a:r>
                <a:rPr kumimoji="0" lang="zh-TW" altLang="en-US" sz="700" b="1" u="sng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課程</a:t>
              </a:r>
              <a:endParaRPr kumimoji="0" lang="en-US" altLang="zh-TW" sz="700" b="1" u="sng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檢驗品保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食品化學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9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sp>
          <p:nvSpPr>
            <p:cNvPr id="129" name="矩形 128"/>
            <p:cNvSpPr/>
            <p:nvPr/>
          </p:nvSpPr>
          <p:spPr bwMode="auto">
            <a:xfrm>
              <a:off x="3069529" y="4783247"/>
              <a:ext cx="774988" cy="821870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tIns="0" rIns="0" bIns="684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700" b="1" u="sng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必修課程</a:t>
              </a:r>
              <a:endParaRPr kumimoji="0" lang="en-US" altLang="zh-TW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環境微生物學</a:t>
              </a:r>
              <a:endParaRPr kumimoji="0" lang="en-US" altLang="zh-TW" sz="600" dirty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600" dirty="0" smtClean="0">
                  <a:solidFill>
                    <a:srgbClr val="6600CC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生物化學</a:t>
              </a:r>
              <a:endParaRPr kumimoji="0" lang="en-US" altLang="zh-TW" sz="600" dirty="0" smtClean="0">
                <a:solidFill>
                  <a:srgbClr val="6600CC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altLang="zh-TW" sz="600" dirty="0">
                <a:solidFill>
                  <a:srgbClr val="6600CC"/>
                </a:solidFill>
                <a:latin typeface="新細明體" panose="02020500000000000000" pitchFamily="18" charset="-12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158847" y="549276"/>
            <a:ext cx="360363" cy="6120083"/>
            <a:chOff x="158847" y="549276"/>
            <a:chExt cx="360363" cy="6120083"/>
          </a:xfrm>
        </p:grpSpPr>
        <p:sp>
          <p:nvSpPr>
            <p:cNvPr id="2" name="圓角矩形 1"/>
            <p:cNvSpPr/>
            <p:nvPr/>
          </p:nvSpPr>
          <p:spPr bwMode="auto">
            <a:xfrm>
              <a:off x="158847" y="549276"/>
              <a:ext cx="360363" cy="612008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22164" tIns="61083" rIns="122164" bIns="61083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學年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度環境與食品安全檢驗學士學位學程課程</a:t>
              </a:r>
              <a:r>
                <a:rPr kumimoji="0" lang="zh-TW" altLang="en-US" sz="1300" b="1" dirty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地圖與職涯進路</a:t>
              </a:r>
              <a:r>
                <a:rPr kumimoji="0" lang="zh-TW" altLang="en-US" sz="1300" b="1" dirty="0" smtClean="0">
                  <a:solidFill>
                    <a:schemeClr val="tx1"/>
                  </a:solidFill>
                  <a:latin typeface="Arial Unicode MS" panose="020B0604020202020204" pitchFamily="34" charset="-120"/>
                  <a:ea typeface="標楷體" panose="03000509000000000000" pitchFamily="65" charset="-120"/>
                </a:rPr>
                <a:t>圖</a:t>
              </a:r>
              <a:endParaRPr kumimoji="0" lang="zh-TW" altLang="en-US" sz="13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endParaRPr>
            </a:p>
          </p:txBody>
        </p:sp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528191"/>
                </p:ext>
              </p:extLst>
            </p:nvPr>
          </p:nvGraphicFramePr>
          <p:xfrm>
            <a:off x="210440" y="599463"/>
            <a:ext cx="257175" cy="180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name="方程式" r:id="rId4" imgW="253800" imgH="177480" progId="Equation.3">
                    <p:embed/>
                  </p:oleObj>
                </mc:Choice>
                <mc:Fallback>
                  <p:oleObj name="方程式" r:id="rId4" imgW="253800" imgH="17748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440" y="599463"/>
                          <a:ext cx="257175" cy="180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7" name="矩形 106"/>
          <p:cNvSpPr/>
          <p:nvPr/>
        </p:nvSpPr>
        <p:spPr bwMode="auto">
          <a:xfrm>
            <a:off x="8201436" y="4325023"/>
            <a:ext cx="783890" cy="9761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食品檢驗分析技術士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食品技師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保健食品初級工程師</a:t>
            </a:r>
            <a:endParaRPr kumimoji="0" lang="en-US" altLang="zh-TW" sz="7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700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食品品保工程師</a:t>
            </a:r>
          </a:p>
        </p:txBody>
      </p:sp>
      <p:sp>
        <p:nvSpPr>
          <p:cNvPr id="108" name="矩形 107"/>
          <p:cNvSpPr/>
          <p:nvPr/>
        </p:nvSpPr>
        <p:spPr bwMode="auto">
          <a:xfrm>
            <a:off x="8201437" y="5624160"/>
            <a:ext cx="783890" cy="792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67742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cxnSp>
        <p:nvCxnSpPr>
          <p:cNvPr id="130" name="直線接點 129"/>
          <p:cNvCxnSpPr/>
          <p:nvPr/>
        </p:nvCxnSpPr>
        <p:spPr bwMode="auto">
          <a:xfrm>
            <a:off x="1407651" y="147712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直線接點 130"/>
          <p:cNvCxnSpPr/>
          <p:nvPr/>
        </p:nvCxnSpPr>
        <p:spPr bwMode="auto">
          <a:xfrm>
            <a:off x="1414160" y="2569098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接點 145"/>
          <p:cNvCxnSpPr/>
          <p:nvPr/>
        </p:nvCxnSpPr>
        <p:spPr bwMode="auto">
          <a:xfrm>
            <a:off x="520841" y="3620865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直線接點 146"/>
          <p:cNvCxnSpPr/>
          <p:nvPr/>
        </p:nvCxnSpPr>
        <p:spPr bwMode="auto">
          <a:xfrm>
            <a:off x="1418725" y="3609317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直線接點 147"/>
          <p:cNvCxnSpPr/>
          <p:nvPr/>
        </p:nvCxnSpPr>
        <p:spPr bwMode="auto">
          <a:xfrm>
            <a:off x="1418725" y="4811852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直線接點 148"/>
          <p:cNvCxnSpPr/>
          <p:nvPr/>
        </p:nvCxnSpPr>
        <p:spPr bwMode="auto">
          <a:xfrm>
            <a:off x="1420130" y="5913548"/>
            <a:ext cx="153987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直線接點 176"/>
          <p:cNvCxnSpPr>
            <a:stCxn id="97" idx="3"/>
            <a:endCxn id="103" idx="1"/>
          </p:cNvCxnSpPr>
          <p:nvPr/>
        </p:nvCxnSpPr>
        <p:spPr bwMode="auto">
          <a:xfrm flipV="1">
            <a:off x="3117967" y="3611635"/>
            <a:ext cx="53920" cy="313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矩形 87"/>
          <p:cNvSpPr/>
          <p:nvPr/>
        </p:nvSpPr>
        <p:spPr bwMode="auto">
          <a:xfrm>
            <a:off x="1572711" y="5544530"/>
            <a:ext cx="1516225" cy="8944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700" b="1" u="sng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必修課程</a:t>
            </a:r>
            <a:endParaRPr kumimoji="0" lang="en-US" altLang="zh-TW" sz="700" b="1" u="sng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●國文</a:t>
            </a:r>
            <a:r>
              <a:rPr kumimoji="0" lang="en-US" altLang="zh-TW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長榮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精神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●音樂欣賞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   </a:t>
            </a: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Ⅰ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英文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Ⅰ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</a:t>
            </a: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體育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Ⅱ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體驗學習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6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    </a:t>
            </a: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全民國防</a:t>
            </a:r>
            <a:r>
              <a:rPr kumimoji="0" lang="zh-TW" altLang="en-US" sz="5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教育軍事訓練</a:t>
            </a:r>
            <a:r>
              <a:rPr kumimoji="0" lang="en-US" altLang="zh-TW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國際情勢</a:t>
            </a:r>
            <a:r>
              <a:rPr kumimoji="0" lang="en-US" altLang="zh-TW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500" dirty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</a:t>
            </a:r>
            <a:r>
              <a:rPr kumimoji="0" lang="zh-TW" altLang="en-US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全民國防</a:t>
            </a:r>
            <a:r>
              <a:rPr kumimoji="0" lang="zh-TW" altLang="en-US" sz="5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教育軍事訓練</a:t>
            </a:r>
            <a:r>
              <a:rPr kumimoji="0" lang="en-US" altLang="zh-TW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zh-TW" altLang="en-US" sz="5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國防政策</a:t>
            </a:r>
            <a:r>
              <a:rPr kumimoji="0" lang="en-US" altLang="zh-TW" sz="5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-</a:t>
            </a:r>
            <a:r>
              <a:rPr kumimoji="0" lang="en-US" altLang="zh-TW" sz="5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" dirty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●檢驗分析專業</a:t>
            </a:r>
            <a:r>
              <a:rPr kumimoji="0" lang="zh-TW" altLang="en-US" sz="600" dirty="0" smtClean="0">
                <a:solidFill>
                  <a:srgbClr val="8000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倫理</a:t>
            </a:r>
            <a:r>
              <a:rPr kumimoji="0" lang="en-US" altLang="zh-TW" sz="600" dirty="0" smtClean="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endParaRPr kumimoji="0" lang="en-US" altLang="zh-TW" sz="600" dirty="0">
              <a:solidFill>
                <a:srgbClr val="8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 smtClean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5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600" dirty="0">
              <a:solidFill>
                <a:srgbClr val="8000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  <p:cxnSp>
        <p:nvCxnSpPr>
          <p:cNvPr id="137" name="直線接點 136"/>
          <p:cNvCxnSpPr/>
          <p:nvPr/>
        </p:nvCxnSpPr>
        <p:spPr bwMode="auto">
          <a:xfrm>
            <a:off x="3102116" y="5987083"/>
            <a:ext cx="45244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矩形 94"/>
          <p:cNvSpPr/>
          <p:nvPr/>
        </p:nvSpPr>
        <p:spPr bwMode="auto">
          <a:xfrm>
            <a:off x="3142538" y="5291623"/>
            <a:ext cx="4944186" cy="345114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5482" tIns="67742" rIns="135482" bIns="67742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9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必修課程</a:t>
            </a:r>
            <a:endParaRPr kumimoji="0" lang="en-US" altLang="zh-TW" sz="9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●經典</a:t>
            </a:r>
            <a:r>
              <a:rPr kumimoji="0" lang="en-US" altLang="zh-TW" sz="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99-2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900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05" name="直線接點 104"/>
          <p:cNvCxnSpPr/>
          <p:nvPr/>
        </p:nvCxnSpPr>
        <p:spPr bwMode="auto">
          <a:xfrm flipH="1">
            <a:off x="6447880" y="6040464"/>
            <a:ext cx="50768" cy="0"/>
          </a:xfrm>
          <a:prstGeom prst="lin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圓角矩形 113"/>
          <p:cNvSpPr/>
          <p:nvPr/>
        </p:nvSpPr>
        <p:spPr bwMode="auto">
          <a:xfrm>
            <a:off x="676416" y="3360346"/>
            <a:ext cx="731235" cy="601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1083" rIns="0" bIns="61083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C</a:t>
            </a:r>
            <a:endParaRPr kumimoji="0" lang="en-US" altLang="zh-TW" sz="800" b="1" dirty="0">
              <a:solidFill>
                <a:srgbClr val="0066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b="1" dirty="0" smtClean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職安衛</a:t>
            </a:r>
            <a:endParaRPr kumimoji="0" lang="en-US" altLang="zh-TW" sz="800" b="1" dirty="0">
              <a:solidFill>
                <a:srgbClr val="0066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800" b="1" dirty="0">
                <a:solidFill>
                  <a:srgbClr val="006600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學術模組</a:t>
            </a:r>
            <a:endParaRPr kumimoji="0" lang="zh-TW" altLang="en-US" sz="900" b="1" dirty="0">
              <a:solidFill>
                <a:srgbClr val="006600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20</a:t>
            </a:r>
            <a:r>
              <a:rPr kumimoji="0" lang="zh-TW" altLang="en-US" sz="8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</a:t>
            </a:r>
            <a:endParaRPr kumimoji="0" lang="en-US" altLang="zh-TW" sz="800" b="1" dirty="0" smtClean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7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(</a:t>
            </a:r>
            <a:r>
              <a:rPr kumimoji="0" lang="zh-TW" altLang="en-US" sz="7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至少</a:t>
            </a:r>
            <a:r>
              <a:rPr kumimoji="0" lang="zh-TW" altLang="en-US" sz="7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取得</a:t>
            </a:r>
            <a:r>
              <a:rPr kumimoji="0" lang="en-US" altLang="zh-TW" sz="7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20</a:t>
            </a:r>
            <a:r>
              <a:rPr kumimoji="0" lang="zh-TW" altLang="en-US" sz="700" b="1" dirty="0" smtClean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學分</a:t>
            </a:r>
            <a:r>
              <a:rPr kumimoji="0" lang="en-US" altLang="zh-TW" sz="700" b="1" dirty="0">
                <a:solidFill>
                  <a:schemeClr val="tx1"/>
                </a:solidFill>
                <a:latin typeface="Arial Unicode MS" panose="020B0604020202020204" pitchFamily="34" charset="-120"/>
                <a:ea typeface="標楷體" panose="03000509000000000000" pitchFamily="65" charset="-12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800" b="1" dirty="0">
              <a:solidFill>
                <a:schemeClr val="tx1"/>
              </a:solidFill>
              <a:latin typeface="Arial Unicode MS" panose="020B0604020202020204" pitchFamily="34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482</Words>
  <Application>Microsoft Office PowerPoint</Application>
  <PresentationFormat>如螢幕大小 (4:3)</PresentationFormat>
  <Paragraphs>189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 Unicode MS</vt:lpstr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方程式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畢業128學分 &lt;= 博雅教育(26學分) + 院系核心(48學分) + 專業型課程模組A(18學分) + 實務型課程模組2(18學分) + 外系實務型課程模組Y(18學分)</dc:title>
  <dc:creator>user</dc:creator>
  <cp:lastModifiedBy>職安系辦</cp:lastModifiedBy>
  <cp:revision>178</cp:revision>
  <cp:lastPrinted>2017-03-21T23:12:01Z</cp:lastPrinted>
  <dcterms:created xsi:type="dcterms:W3CDTF">2014-03-13T11:14:13Z</dcterms:created>
  <dcterms:modified xsi:type="dcterms:W3CDTF">2018-02-22T02:04:49Z</dcterms:modified>
</cp:coreProperties>
</file>