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3" r:id="rId2"/>
    <p:sldId id="294" r:id="rId3"/>
  </p:sldIdLst>
  <p:sldSz cx="12801600" cy="9601200" type="A3"/>
  <p:notesSz cx="6797675" cy="9928225"/>
  <p:defaultTextStyle>
    <a:defPPr>
      <a:defRPr lang="zh-TW"/>
    </a:defPPr>
    <a:lvl1pPr algn="l" defTabSz="1220788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E84"/>
    <a:srgbClr val="CFD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84" autoAdjust="0"/>
    <p:restoredTop sz="94886" autoAdjust="0"/>
  </p:normalViewPr>
  <p:slideViewPr>
    <p:cSldViewPr>
      <p:cViewPr>
        <p:scale>
          <a:sx n="90" d="100"/>
          <a:sy n="90" d="100"/>
        </p:scale>
        <p:origin x="-1926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defTabSz="122005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defTabSz="122005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86D3020-18E1-4D9D-BBDC-1340BC977875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defTabSz="122005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defTabSz="122005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A28B26-D3AF-4D0B-9C82-D2B8403BD4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1601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20788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20788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0788" algn="l" defTabSz="1220788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1975" algn="l" defTabSz="1220788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163" algn="l" defTabSz="1220788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096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4915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5732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6551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603"/>
            <a:ext cx="10881360" cy="205803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4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F008-1568-48D1-B17B-5D6C39BD52F7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4E4F8-BFCC-4106-8ABE-19EF35F4EF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103C8-F652-489E-BD68-E7E17C51F0C5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5859-39EB-48EE-86FD-6678EA36CF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502"/>
            <a:ext cx="2880360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502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126D4-9108-4D72-B9BF-1DBADA4CA9E6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492EB-7AAC-4010-809F-EE468D89B6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7067C-DF9B-4DC9-9EB0-F73F9C5848E3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6A04D-4F71-405C-A659-DE29DFDA03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9" y="4069403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81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6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4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2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0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49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57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65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F9B90-CC3D-4862-87CE-BFD6DA84D8EF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3A03-51EC-48F5-B5D2-EBD1E90069D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1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079D5-17C5-4A5E-A832-8C0CCA3C043F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47AF-BE6D-4EFA-B38B-638510D705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3" y="2149164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3" y="3044826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41" y="2149164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41" y="3044826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46FCA-AC6E-496D-BE84-2D81C9E4CC47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ECAE3-B22F-446F-AA01-16F019AE19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971C-FA37-4E91-B980-72A204B40C73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7DF4-E7E7-4FA6-B64A-8A3AA362D8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B131-7E3A-440D-AD21-7F00C2FAC901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B3166-C8C6-4375-8217-A3FAE42404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6" y="382272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1" y="382276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6" y="2009145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566C6-FD6B-4E2F-845F-67C1876E20EF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D731B-8399-4B36-B16F-224E6BF3C7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4" y="6720845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4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10819" indent="0">
              <a:buNone/>
              <a:defRPr sz="3700"/>
            </a:lvl2pPr>
            <a:lvl3pPr marL="1221638" indent="0">
              <a:buNone/>
              <a:defRPr sz="3200"/>
            </a:lvl3pPr>
            <a:lvl4pPr marL="1832456" indent="0">
              <a:buNone/>
              <a:defRPr sz="2700"/>
            </a:lvl4pPr>
            <a:lvl5pPr marL="2443277" indent="0">
              <a:buNone/>
              <a:defRPr sz="2700"/>
            </a:lvl5pPr>
            <a:lvl6pPr marL="3054096" indent="0">
              <a:buNone/>
              <a:defRPr sz="2700"/>
            </a:lvl6pPr>
            <a:lvl7pPr marL="3664915" indent="0">
              <a:buNone/>
              <a:defRPr sz="2700"/>
            </a:lvl7pPr>
            <a:lvl8pPr marL="4275732" indent="0">
              <a:buNone/>
              <a:defRPr sz="2700"/>
            </a:lvl8pPr>
            <a:lvl9pPr marL="4886551" indent="0">
              <a:buNone/>
              <a:defRPr sz="27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4" y="7514278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6193-A947-46B8-AF34-B1B4465F996F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52897-11A0-42AD-A7C2-A25187B69E5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64" tIns="61083" rIns="122164" bIns="610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64" tIns="61083" rIns="122164" bIns="610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l" defTabSz="1221638" fontAlgn="auto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6A09A5-E487-44EA-BA3B-70DC63680290}" type="datetimeFigureOut">
              <a:rPr lang="zh-TW" altLang="en-US"/>
              <a:pPr>
                <a:defRPr/>
              </a:pPr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ctr" defTabSz="1221638" fontAlgn="auto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r" defTabSz="1221638" fontAlgn="auto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7E3C849-B907-4566-9488-03F9DAD200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0788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457200" indent="-4572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5588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6775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7963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950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032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114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196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819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638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45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277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09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4915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5732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6551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邊形 2"/>
          <p:cNvSpPr/>
          <p:nvPr/>
        </p:nvSpPr>
        <p:spPr bwMode="auto">
          <a:xfrm>
            <a:off x="2296328" y="912810"/>
            <a:ext cx="2016354" cy="359983"/>
          </a:xfrm>
          <a:prstGeom prst="homePlate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一年級</a:t>
            </a:r>
          </a:p>
        </p:txBody>
      </p:sp>
      <p:sp>
        <p:nvSpPr>
          <p:cNvPr id="4" name="＞形箭號 3"/>
          <p:cNvSpPr/>
          <p:nvPr/>
        </p:nvSpPr>
        <p:spPr bwMode="auto">
          <a:xfrm>
            <a:off x="4600733" y="912810"/>
            <a:ext cx="1912256" cy="359983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二年級</a:t>
            </a:r>
            <a:endParaRPr kumimoji="0"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＞形箭號 4"/>
          <p:cNvSpPr/>
          <p:nvPr/>
        </p:nvSpPr>
        <p:spPr bwMode="auto">
          <a:xfrm>
            <a:off x="6937222" y="912810"/>
            <a:ext cx="1912256" cy="359983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三年級</a:t>
            </a:r>
            <a:endParaRPr kumimoji="0"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＞形箭號 5"/>
          <p:cNvSpPr/>
          <p:nvPr/>
        </p:nvSpPr>
        <p:spPr bwMode="auto">
          <a:xfrm>
            <a:off x="9241627" y="912810"/>
            <a:ext cx="1912256" cy="359983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四年級</a:t>
            </a:r>
            <a:endParaRPr kumimoji="0"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＞形箭號 6"/>
          <p:cNvSpPr/>
          <p:nvPr/>
        </p:nvSpPr>
        <p:spPr bwMode="auto">
          <a:xfrm>
            <a:off x="11441934" y="912810"/>
            <a:ext cx="1008176" cy="359983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</a:t>
            </a:r>
            <a:endParaRPr kumimoji="0"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67" name="文字方塊 7"/>
          <p:cNvSpPr txBox="1">
            <a:spLocks noChangeArrowheads="1"/>
          </p:cNvSpPr>
          <p:nvPr/>
        </p:nvSpPr>
        <p:spPr bwMode="auto">
          <a:xfrm>
            <a:off x="4711000" y="338138"/>
            <a:ext cx="3888682" cy="46159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智慧生活應用學士學位學程</a:t>
            </a:r>
          </a:p>
        </p:txBody>
      </p:sp>
      <p:grpSp>
        <p:nvGrpSpPr>
          <p:cNvPr id="2068" name="群組 25"/>
          <p:cNvGrpSpPr>
            <a:grpSpLocks/>
          </p:cNvGrpSpPr>
          <p:nvPr/>
        </p:nvGrpSpPr>
        <p:grpSpPr bwMode="auto">
          <a:xfrm>
            <a:off x="712788" y="1477732"/>
            <a:ext cx="10610928" cy="1522668"/>
            <a:chOff x="715797" y="1447974"/>
            <a:chExt cx="10610245" cy="989940"/>
          </a:xfrm>
        </p:grpSpPr>
        <p:grpSp>
          <p:nvGrpSpPr>
            <p:cNvPr id="10" name="群組 26"/>
            <p:cNvGrpSpPr/>
            <p:nvPr/>
          </p:nvGrpSpPr>
          <p:grpSpPr>
            <a:xfrm>
              <a:off x="715797" y="1468354"/>
              <a:ext cx="8419015" cy="966653"/>
              <a:chOff x="787806" y="2686865"/>
              <a:chExt cx="8419015" cy="866450"/>
            </a:xfrm>
            <a:solidFill>
              <a:schemeClr val="bg1"/>
            </a:solidFill>
          </p:grpSpPr>
          <p:sp>
            <p:nvSpPr>
              <p:cNvPr id="36" name="圓角矩形 35"/>
              <p:cNvSpPr/>
              <p:nvPr/>
            </p:nvSpPr>
            <p:spPr>
              <a:xfrm>
                <a:off x="1003092" y="2802309"/>
                <a:ext cx="1072680" cy="650679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2164" tIns="61083" rIns="122164" bIns="61083" anchor="ctr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1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A</a:t>
                </a:r>
              </a:p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人工智慧</a:t>
                </a: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應用</a:t>
                </a:r>
                <a:r>
                  <a:rPr kumimoji="0" lang="zh-TW" altLang="en-US" sz="12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實務</a:t>
                </a:r>
                <a:r>
                  <a:rPr kumimoji="0" lang="zh-TW" altLang="en-US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模組</a:t>
                </a:r>
                <a:endParaRPr kumimoji="0" lang="en-US" altLang="zh-TW" sz="1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最低</a:t>
                </a:r>
                <a:r>
                  <a:rPr kumimoji="0" lang="zh-TW" altLang="en-US" sz="12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應修</a:t>
                </a:r>
                <a:r>
                  <a:rPr kumimoji="0" lang="en-US" altLang="zh-TW" sz="12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15</a:t>
                </a:r>
                <a:r>
                  <a:rPr kumimoji="0" lang="zh-TW" altLang="en-US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學分</a:t>
                </a:r>
                <a:endParaRPr kumimoji="0"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37" name="直線接點 36"/>
              <p:cNvCxnSpPr/>
              <p:nvPr/>
            </p:nvCxnSpPr>
            <p:spPr>
              <a:xfrm>
                <a:off x="787806" y="3249407"/>
                <a:ext cx="216024" cy="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矩形 37"/>
              <p:cNvSpPr/>
              <p:nvPr/>
            </p:nvSpPr>
            <p:spPr>
              <a:xfrm>
                <a:off x="2207027" y="2686865"/>
                <a:ext cx="1097430" cy="866450"/>
              </a:xfrm>
              <a:prstGeom prst="rect">
                <a:avLst/>
              </a:prstGeom>
              <a:grpFill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39" name="直線接點 38"/>
              <p:cNvCxnSpPr/>
              <p:nvPr/>
            </p:nvCxnSpPr>
            <p:spPr>
              <a:xfrm>
                <a:off x="4401886" y="3254571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接點 39"/>
              <p:cNvCxnSpPr/>
              <p:nvPr/>
            </p:nvCxnSpPr>
            <p:spPr>
              <a:xfrm flipV="1">
                <a:off x="2080152" y="3250567"/>
                <a:ext cx="126875" cy="82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/>
              <p:cNvCxnSpPr/>
              <p:nvPr/>
            </p:nvCxnSpPr>
            <p:spPr>
              <a:xfrm>
                <a:off x="6730713" y="3257626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/>
            </p:nvCxnSpPr>
            <p:spPr>
              <a:xfrm flipV="1">
                <a:off x="9042775" y="3259731"/>
                <a:ext cx="164046" cy="78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5" name="群組 27"/>
            <p:cNvGrpSpPr>
              <a:grpSpLocks/>
            </p:cNvGrpSpPr>
            <p:nvPr/>
          </p:nvGrpSpPr>
          <p:grpSpPr bwMode="auto">
            <a:xfrm>
              <a:off x="3301044" y="1447974"/>
              <a:ext cx="8024998" cy="989940"/>
              <a:chOff x="3301044" y="1447974"/>
              <a:chExt cx="8024998" cy="989940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3301044" y="1461979"/>
                <a:ext cx="1097430" cy="97593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10228612" y="1476931"/>
                <a:ext cx="1097430" cy="96093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人工智慧應用</a:t>
                </a:r>
                <a:r>
                  <a:rPr kumimoji="0" lang="zh-TW" altLang="en-US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專題</a:t>
                </a:r>
                <a:r>
                  <a:rPr kumimoji="0" lang="en-US" altLang="zh-TW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8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9131183" y="1447974"/>
                <a:ext cx="1097430" cy="98994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機器學習</a:t>
                </a:r>
                <a:r>
                  <a:rPr kumimoji="0" lang="en-US" altLang="zh-TW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zh-TW" altLang="en-US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7852221" y="1460468"/>
                <a:ext cx="1097430" cy="9774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人工智慧</a:t>
                </a:r>
                <a:r>
                  <a:rPr kumimoji="0" lang="en-US" altLang="zh-TW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雲端運算</a:t>
                </a:r>
                <a:r>
                  <a:rPr kumimoji="0" lang="zh-TW" altLang="en-US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概念與實務</a:t>
                </a:r>
                <a:r>
                  <a:rPr kumimoji="0" lang="en-US" altLang="zh-TW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6754791" y="1460066"/>
                <a:ext cx="1097430" cy="9778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演算法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機率與統計</a:t>
                </a:r>
                <a:r>
                  <a:rPr kumimoji="0" lang="en-US" altLang="zh-TW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離散數學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  <a:endParaRPr kumimoji="0" lang="en-US" altLang="zh-TW" sz="1200" b="1" u="sng" dirty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200" b="1" u="sng" dirty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5573036" y="1461979"/>
                <a:ext cx="1097430" cy="97593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創意</a:t>
                </a: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機器人設計專題</a:t>
                </a:r>
                <a:r>
                  <a:rPr kumimoji="0" lang="en-US" altLang="zh-TW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zh-TW" altLang="en-US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4444286" y="1460066"/>
                <a:ext cx="1097430" cy="9778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</p:grpSp>
      </p:grpSp>
      <p:grpSp>
        <p:nvGrpSpPr>
          <p:cNvPr id="2069" name="群組 42"/>
          <p:cNvGrpSpPr>
            <a:grpSpLocks/>
          </p:cNvGrpSpPr>
          <p:nvPr/>
        </p:nvGrpSpPr>
        <p:grpSpPr bwMode="auto">
          <a:xfrm>
            <a:off x="712051" y="7086098"/>
            <a:ext cx="10610929" cy="2388580"/>
            <a:chOff x="715797" y="1680813"/>
            <a:chExt cx="10610246" cy="1346796"/>
          </a:xfrm>
        </p:grpSpPr>
        <p:grpSp>
          <p:nvGrpSpPr>
            <p:cNvPr id="13" name="群組 43"/>
            <p:cNvGrpSpPr/>
            <p:nvPr/>
          </p:nvGrpSpPr>
          <p:grpSpPr>
            <a:xfrm>
              <a:off x="715797" y="1680813"/>
              <a:ext cx="8419015" cy="1346796"/>
              <a:chOff x="787806" y="2832941"/>
              <a:chExt cx="8419015" cy="1346796"/>
            </a:xfrm>
            <a:solidFill>
              <a:schemeClr val="bg1"/>
            </a:solidFill>
          </p:grpSpPr>
          <p:sp>
            <p:nvSpPr>
              <p:cNvPr id="53" name="圓角矩形 52"/>
              <p:cNvSpPr/>
              <p:nvPr/>
            </p:nvSpPr>
            <p:spPr>
              <a:xfrm>
                <a:off x="1003830" y="3153502"/>
                <a:ext cx="1072680" cy="705674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2164" tIns="61083" rIns="122164" bIns="61083" anchor="ctr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院系共同科目</a:t>
                </a:r>
                <a:endParaRPr kumimoji="0" lang="en-US" altLang="zh-TW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2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47</a:t>
                </a:r>
                <a:r>
                  <a:rPr kumimoji="0" lang="zh-TW" altLang="en-US" sz="12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endParaRPr kumimoji="0"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54" name="直線接點 53"/>
              <p:cNvCxnSpPr/>
              <p:nvPr/>
            </p:nvCxnSpPr>
            <p:spPr>
              <a:xfrm>
                <a:off x="787806" y="3506337"/>
                <a:ext cx="216024" cy="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矩形 54"/>
              <p:cNvSpPr/>
              <p:nvPr/>
            </p:nvSpPr>
            <p:spPr>
              <a:xfrm>
                <a:off x="2207027" y="2832941"/>
                <a:ext cx="1097430" cy="1346796"/>
              </a:xfrm>
              <a:prstGeom prst="rect">
                <a:avLst/>
              </a:prstGeom>
              <a:grpFill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計算機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概論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程式設計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I-3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物聯網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概論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基礎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設計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程式設計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實務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-2</a:t>
                </a:r>
                <a:endParaRPr kumimoji="0"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zh-TW" altLang="en-US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56" name="直線接點 55"/>
              <p:cNvCxnSpPr/>
              <p:nvPr/>
            </p:nvCxnSpPr>
            <p:spPr>
              <a:xfrm>
                <a:off x="4401886" y="3504896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/>
              <p:cNvCxnSpPr/>
              <p:nvPr/>
            </p:nvCxnSpPr>
            <p:spPr>
              <a:xfrm flipV="1">
                <a:off x="2080152" y="3505929"/>
                <a:ext cx="126875" cy="82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接點 57"/>
              <p:cNvCxnSpPr/>
              <p:nvPr/>
            </p:nvCxnSpPr>
            <p:spPr>
              <a:xfrm>
                <a:off x="6730713" y="3504896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接點 58"/>
              <p:cNvCxnSpPr/>
              <p:nvPr/>
            </p:nvCxnSpPr>
            <p:spPr>
              <a:xfrm flipV="1">
                <a:off x="9042775" y="3505949"/>
                <a:ext cx="164046" cy="78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2" name="群組 44"/>
            <p:cNvGrpSpPr>
              <a:grpSpLocks/>
            </p:cNvGrpSpPr>
            <p:nvPr/>
          </p:nvGrpSpPr>
          <p:grpSpPr bwMode="auto">
            <a:xfrm>
              <a:off x="3215137" y="1680813"/>
              <a:ext cx="8110906" cy="1346796"/>
              <a:chOff x="3215137" y="1680813"/>
              <a:chExt cx="8110906" cy="1346796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3215137" y="1682562"/>
                <a:ext cx="1097430" cy="134329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色彩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  <a:endParaRPr kumimoji="0"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網路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概論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  <a:endParaRPr kumimoji="0"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程式設計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II-3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設計表現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技法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10228613" y="1684437"/>
                <a:ext cx="1097430" cy="133954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9131183" y="1680813"/>
                <a:ext cx="1097430" cy="134679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7852221" y="1682375"/>
                <a:ext cx="1097430" cy="134367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專案實作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II-3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6754791" y="1682325"/>
                <a:ext cx="1097430" cy="134377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專案實作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I-3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5573036" y="1682563"/>
                <a:ext cx="1097430" cy="134329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行動裝置程式設計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I-3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4444286" y="1682324"/>
                <a:ext cx="1097430" cy="134377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網頁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程式設計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電腦繪圖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資料庫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系統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資料結構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zh-TW" altLang="en-US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</p:grpSp>
      </p:grpSp>
      <p:grpSp>
        <p:nvGrpSpPr>
          <p:cNvPr id="2070" name="群組 59"/>
          <p:cNvGrpSpPr>
            <a:grpSpLocks/>
          </p:cNvGrpSpPr>
          <p:nvPr/>
        </p:nvGrpSpPr>
        <p:grpSpPr bwMode="auto">
          <a:xfrm>
            <a:off x="730207" y="3402237"/>
            <a:ext cx="10610929" cy="1830163"/>
            <a:chOff x="715797" y="1447974"/>
            <a:chExt cx="10610246" cy="1008419"/>
          </a:xfrm>
        </p:grpSpPr>
        <p:grpSp>
          <p:nvGrpSpPr>
            <p:cNvPr id="16" name="群組 60"/>
            <p:cNvGrpSpPr/>
            <p:nvPr/>
          </p:nvGrpSpPr>
          <p:grpSpPr>
            <a:xfrm>
              <a:off x="715797" y="1447974"/>
              <a:ext cx="8419015" cy="989940"/>
              <a:chOff x="787806" y="2600102"/>
              <a:chExt cx="8419015" cy="989940"/>
            </a:xfrm>
            <a:solidFill>
              <a:schemeClr val="bg1"/>
            </a:solidFill>
          </p:grpSpPr>
          <p:sp>
            <p:nvSpPr>
              <p:cNvPr id="70" name="圓角矩形 69"/>
              <p:cNvSpPr/>
              <p:nvPr/>
            </p:nvSpPr>
            <p:spPr>
              <a:xfrm>
                <a:off x="990309" y="2699606"/>
                <a:ext cx="1072680" cy="834439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2164" tIns="61083" rIns="122164" bIns="61083" anchor="ctr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100" b="1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B</a:t>
                </a:r>
              </a:p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物聯網</a:t>
                </a:r>
                <a:r>
                  <a:rPr kumimoji="0" lang="zh-TW" altLang="en-US" sz="12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整合應用</a:t>
                </a:r>
                <a:r>
                  <a:rPr kumimoji="0" lang="zh-TW" altLang="en-US" sz="1200" b="1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實務</a:t>
                </a:r>
                <a:r>
                  <a:rPr kumimoji="0" lang="zh-TW" altLang="en-US" sz="12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模組</a:t>
                </a:r>
                <a:r>
                  <a:rPr kumimoji="0" lang="zh-TW" altLang="en-US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最低</a:t>
                </a:r>
                <a:r>
                  <a:rPr kumimoji="0" lang="zh-TW" altLang="en-US" sz="12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應修</a:t>
                </a:r>
                <a:r>
                  <a:rPr kumimoji="0" lang="en-US" altLang="zh-TW" sz="12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15</a:t>
                </a:r>
                <a:r>
                  <a:rPr kumimoji="0" lang="zh-TW" altLang="en-US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學分</a:t>
                </a:r>
                <a:endParaRPr kumimoji="0"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71" name="直線接點 70"/>
              <p:cNvCxnSpPr/>
              <p:nvPr/>
            </p:nvCxnSpPr>
            <p:spPr>
              <a:xfrm>
                <a:off x="787806" y="3249407"/>
                <a:ext cx="216024" cy="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矩形 71"/>
              <p:cNvSpPr/>
              <p:nvPr/>
            </p:nvSpPr>
            <p:spPr>
              <a:xfrm>
                <a:off x="2207027" y="2600102"/>
                <a:ext cx="1097430" cy="989940"/>
              </a:xfrm>
              <a:prstGeom prst="rect">
                <a:avLst/>
              </a:prstGeom>
              <a:grpFill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73" name="直線接點 72"/>
              <p:cNvCxnSpPr/>
              <p:nvPr/>
            </p:nvCxnSpPr>
            <p:spPr>
              <a:xfrm>
                <a:off x="4401886" y="3254571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/>
              <p:cNvCxnSpPr/>
              <p:nvPr/>
            </p:nvCxnSpPr>
            <p:spPr>
              <a:xfrm flipV="1">
                <a:off x="2080152" y="3249417"/>
                <a:ext cx="126875" cy="82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接點 74"/>
              <p:cNvCxnSpPr/>
              <p:nvPr/>
            </p:nvCxnSpPr>
            <p:spPr>
              <a:xfrm>
                <a:off x="6730713" y="3257626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接點 75"/>
              <p:cNvCxnSpPr/>
              <p:nvPr/>
            </p:nvCxnSpPr>
            <p:spPr>
              <a:xfrm flipV="1">
                <a:off x="9042775" y="3259731"/>
                <a:ext cx="164046" cy="78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99" name="群組 61"/>
            <p:cNvGrpSpPr>
              <a:grpSpLocks/>
            </p:cNvGrpSpPr>
            <p:nvPr/>
          </p:nvGrpSpPr>
          <p:grpSpPr bwMode="auto">
            <a:xfrm>
              <a:off x="3236032" y="1460066"/>
              <a:ext cx="8090011" cy="996327"/>
              <a:chOff x="3236032" y="1460066"/>
              <a:chExt cx="8090011" cy="996327"/>
            </a:xfrm>
          </p:grpSpPr>
          <p:sp>
            <p:nvSpPr>
              <p:cNvPr id="63" name="矩形 62"/>
              <p:cNvSpPr/>
              <p:nvPr/>
            </p:nvSpPr>
            <p:spPr>
              <a:xfrm>
                <a:off x="3236032" y="1461979"/>
                <a:ext cx="1097430" cy="97593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物聯網實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作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  <a:endParaRPr kumimoji="0"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10228613" y="1476961"/>
                <a:ext cx="1097430" cy="9609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嵌入式系統</a:t>
                </a:r>
                <a:r>
                  <a:rPr kumimoji="0" lang="en-US" altLang="zh-TW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7852221" y="1460468"/>
                <a:ext cx="1097430" cy="9774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資料探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勘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6754791" y="1460066"/>
                <a:ext cx="1097430" cy="9778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無線</a:t>
                </a: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感測</a:t>
                </a:r>
                <a:r>
                  <a:rPr kumimoji="0" lang="zh-TW" altLang="en-US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網路</a:t>
                </a:r>
                <a:r>
                  <a:rPr kumimoji="0" lang="en-US" altLang="zh-TW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  <a:endParaRPr kumimoji="0" lang="en-US" altLang="zh-TW" sz="1200" b="1" u="sng" dirty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5573036" y="1461979"/>
                <a:ext cx="1097430" cy="97593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電子商務</a:t>
                </a:r>
                <a:r>
                  <a:rPr kumimoji="0" lang="en-US" altLang="zh-TW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動態網頁設計</a:t>
                </a:r>
                <a:r>
                  <a:rPr kumimoji="0" lang="en-US" altLang="zh-TW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4444286" y="1460066"/>
                <a:ext cx="1097430" cy="9778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1" name="矩形 140"/>
              <p:cNvSpPr/>
              <p:nvPr/>
            </p:nvSpPr>
            <p:spPr>
              <a:xfrm>
                <a:off x="9140308" y="1478546"/>
                <a:ext cx="1097430" cy="97784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物聯網應用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專題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資料視覺化</a:t>
                </a: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應用</a:t>
                </a:r>
                <a:r>
                  <a:rPr kumimoji="0" lang="en-US" altLang="zh-TW" sz="12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  <a:endParaRPr kumimoji="0" lang="zh-TW" altLang="en-US" sz="1200" b="1" u="sng" dirty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</p:grpSp>
      </p:grpSp>
      <p:grpSp>
        <p:nvGrpSpPr>
          <p:cNvPr id="2072" name="群組 110"/>
          <p:cNvGrpSpPr>
            <a:grpSpLocks/>
          </p:cNvGrpSpPr>
          <p:nvPr/>
        </p:nvGrpSpPr>
        <p:grpSpPr bwMode="auto">
          <a:xfrm>
            <a:off x="685760" y="5376663"/>
            <a:ext cx="10580107" cy="1584177"/>
            <a:chOff x="746617" y="1589636"/>
            <a:chExt cx="10579426" cy="1388670"/>
          </a:xfrm>
        </p:grpSpPr>
        <p:grpSp>
          <p:nvGrpSpPr>
            <p:cNvPr id="22" name="群組 111"/>
            <p:cNvGrpSpPr/>
            <p:nvPr/>
          </p:nvGrpSpPr>
          <p:grpSpPr>
            <a:xfrm>
              <a:off x="746617" y="1589636"/>
              <a:ext cx="8419015" cy="1388662"/>
              <a:chOff x="818626" y="2741770"/>
              <a:chExt cx="8419014" cy="1388662"/>
            </a:xfrm>
            <a:solidFill>
              <a:schemeClr val="bg1"/>
            </a:solidFill>
          </p:grpSpPr>
          <p:sp>
            <p:nvSpPr>
              <p:cNvPr id="121" name="圓角矩形 120"/>
              <p:cNvSpPr/>
              <p:nvPr/>
            </p:nvSpPr>
            <p:spPr>
              <a:xfrm>
                <a:off x="1034650" y="2883905"/>
                <a:ext cx="1072680" cy="812576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2164" tIns="61083" rIns="122164" bIns="61083" anchor="ctr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100" b="1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C</a:t>
                </a:r>
              </a:p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100" b="1" u="sng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創新</a:t>
                </a:r>
                <a:r>
                  <a:rPr kumimoji="0" lang="zh-TW" altLang="en-US" sz="11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與體驗</a:t>
                </a:r>
                <a:r>
                  <a:rPr kumimoji="0" lang="zh-TW" altLang="en-US" sz="11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設計</a:t>
                </a:r>
                <a:r>
                  <a:rPr kumimoji="0" lang="zh-TW" altLang="en-US" sz="1100" b="1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綜合</a:t>
                </a:r>
                <a:r>
                  <a:rPr kumimoji="0" lang="zh-TW" altLang="en-US" sz="11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模組最低</a:t>
                </a:r>
                <a:r>
                  <a:rPr kumimoji="0" lang="zh-TW" altLang="en-US" sz="1100" b="1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應</a:t>
                </a:r>
                <a:r>
                  <a:rPr kumimoji="0" lang="zh-TW" altLang="en-US" sz="11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修</a:t>
                </a:r>
                <a:endParaRPr kumimoji="0" lang="en-US" altLang="zh-TW" sz="11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1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15</a:t>
                </a:r>
                <a:r>
                  <a:rPr kumimoji="0" lang="zh-TW" altLang="en-US" sz="11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endParaRPr kumimoji="0" lang="zh-TW" altLang="en-US" sz="11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122" name="直線接點 121"/>
              <p:cNvCxnSpPr/>
              <p:nvPr/>
            </p:nvCxnSpPr>
            <p:spPr>
              <a:xfrm>
                <a:off x="818626" y="3236740"/>
                <a:ext cx="216024" cy="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矩形 122"/>
              <p:cNvSpPr/>
              <p:nvPr/>
            </p:nvSpPr>
            <p:spPr>
              <a:xfrm>
                <a:off x="2237847" y="2741770"/>
                <a:ext cx="1097430" cy="1388662"/>
              </a:xfrm>
              <a:prstGeom prst="rect">
                <a:avLst/>
              </a:prstGeom>
              <a:grpFill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124" name="直線接點 123"/>
              <p:cNvCxnSpPr/>
              <p:nvPr/>
            </p:nvCxnSpPr>
            <p:spPr>
              <a:xfrm>
                <a:off x="4432706" y="3235299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接點 124"/>
              <p:cNvCxnSpPr/>
              <p:nvPr/>
            </p:nvCxnSpPr>
            <p:spPr>
              <a:xfrm flipV="1">
                <a:off x="2110972" y="3236332"/>
                <a:ext cx="126875" cy="82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接點 125"/>
              <p:cNvCxnSpPr/>
              <p:nvPr/>
            </p:nvCxnSpPr>
            <p:spPr>
              <a:xfrm>
                <a:off x="6761533" y="3235299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接點 126"/>
              <p:cNvCxnSpPr/>
              <p:nvPr/>
            </p:nvCxnSpPr>
            <p:spPr>
              <a:xfrm flipV="1">
                <a:off x="9073594" y="3236067"/>
                <a:ext cx="164046" cy="78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5" name="群組 112"/>
            <p:cNvGrpSpPr>
              <a:grpSpLocks/>
            </p:cNvGrpSpPr>
            <p:nvPr/>
          </p:nvGrpSpPr>
          <p:grpSpPr bwMode="auto">
            <a:xfrm>
              <a:off x="3245957" y="1589643"/>
              <a:ext cx="8080086" cy="1388663"/>
              <a:chOff x="3245957" y="1589643"/>
              <a:chExt cx="8080086" cy="1388663"/>
            </a:xfrm>
          </p:grpSpPr>
          <p:sp>
            <p:nvSpPr>
              <p:cNvPr id="114" name="矩形 113"/>
              <p:cNvSpPr/>
              <p:nvPr/>
            </p:nvSpPr>
            <p:spPr>
              <a:xfrm>
                <a:off x="3245957" y="1596646"/>
                <a:ext cx="1097430" cy="138166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15" name="矩形 114"/>
              <p:cNvSpPr/>
              <p:nvPr/>
            </p:nvSpPr>
            <p:spPr>
              <a:xfrm>
                <a:off x="10228613" y="1604132"/>
                <a:ext cx="1097430" cy="137416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16" name="矩形 115"/>
              <p:cNvSpPr/>
              <p:nvPr/>
            </p:nvSpPr>
            <p:spPr>
              <a:xfrm>
                <a:off x="9162003" y="1589643"/>
                <a:ext cx="1097430" cy="138866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服務創新與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設計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</p:txBody>
          </p:sp>
          <p:sp>
            <p:nvSpPr>
              <p:cNvPr id="117" name="矩形 116"/>
              <p:cNvSpPr/>
              <p:nvPr/>
            </p:nvSpPr>
            <p:spPr>
              <a:xfrm>
                <a:off x="7883041" y="1595891"/>
                <a:ext cx="1097430" cy="138241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0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智慧科技導入設計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實務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18" name="矩形 117"/>
              <p:cNvSpPr/>
              <p:nvPr/>
            </p:nvSpPr>
            <p:spPr>
              <a:xfrm>
                <a:off x="6785611" y="1595690"/>
                <a:ext cx="1097430" cy="138261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0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互動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感知科技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應用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用戶體驗設計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19" name="矩形 118"/>
              <p:cNvSpPr/>
              <p:nvPr/>
            </p:nvSpPr>
            <p:spPr>
              <a:xfrm>
                <a:off x="5603856" y="1596646"/>
                <a:ext cx="1097430" cy="138166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使用者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經驗觀察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實務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人因工程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-3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20" name="矩形 119"/>
              <p:cNvSpPr/>
              <p:nvPr/>
            </p:nvSpPr>
            <p:spPr>
              <a:xfrm>
                <a:off x="4475106" y="1595688"/>
                <a:ext cx="1097430" cy="138261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互動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介面設計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創意思考與設計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</p:grpSp>
      </p:grpSp>
      <p:grpSp>
        <p:nvGrpSpPr>
          <p:cNvPr id="2073" name="群組 195"/>
          <p:cNvGrpSpPr>
            <a:grpSpLocks/>
          </p:cNvGrpSpPr>
          <p:nvPr/>
        </p:nvGrpSpPr>
        <p:grpSpPr bwMode="auto">
          <a:xfrm>
            <a:off x="11393187" y="1423313"/>
            <a:ext cx="1352737" cy="5096357"/>
            <a:chOff x="11392624" y="1422754"/>
            <a:chExt cx="1352651" cy="4846895"/>
          </a:xfrm>
        </p:grpSpPr>
        <p:grpSp>
          <p:nvGrpSpPr>
            <p:cNvPr id="2074" name="群組 127"/>
            <p:cNvGrpSpPr>
              <a:grpSpLocks/>
            </p:cNvGrpSpPr>
            <p:nvPr/>
          </p:nvGrpSpPr>
          <p:grpSpPr bwMode="auto">
            <a:xfrm>
              <a:off x="11408550" y="1422754"/>
              <a:ext cx="1295966" cy="1119622"/>
              <a:chOff x="11408550" y="1422754"/>
              <a:chExt cx="1295966" cy="2734372"/>
            </a:xfrm>
          </p:grpSpPr>
          <p:grpSp>
            <p:nvGrpSpPr>
              <p:cNvPr id="26" name="群組 128"/>
              <p:cNvGrpSpPr/>
              <p:nvPr/>
            </p:nvGrpSpPr>
            <p:grpSpPr>
              <a:xfrm>
                <a:off x="11408550" y="1422754"/>
                <a:ext cx="1295966" cy="2734372"/>
                <a:chOff x="11497072" y="2574100"/>
                <a:chExt cx="1295966" cy="1473912"/>
              </a:xfrm>
              <a:solidFill>
                <a:schemeClr val="bg1"/>
              </a:solidFill>
            </p:grpSpPr>
            <p:sp>
              <p:nvSpPr>
                <p:cNvPr id="136" name="矩形 135"/>
                <p:cNvSpPr/>
                <p:nvPr/>
              </p:nvSpPr>
              <p:spPr>
                <a:xfrm>
                  <a:off x="11824243" y="2574348"/>
                  <a:ext cx="968795" cy="1473664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61083" rIns="36000" bIns="61083"/>
                <a:lstStyle/>
                <a:p>
                  <a:pPr algn="ctr"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kumimoji="0" lang="zh-TW" altLang="en-US" sz="1000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程式設計師、人工智慧演算法工程師、測試</a:t>
                  </a:r>
                  <a:r>
                    <a:rPr kumimoji="0" lang="zh-TW" altLang="en-US" sz="1000" dirty="0" smtClean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工程師</a:t>
                  </a:r>
                  <a:r>
                    <a:rPr kumimoji="0" lang="en-US" altLang="zh-TW" sz="1000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…</a:t>
                  </a:r>
                  <a:r>
                    <a:rPr kumimoji="0" lang="zh-TW" altLang="en-US" sz="1000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等</a:t>
                  </a:r>
                  <a:endPara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8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8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8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7" name="矩形 136"/>
                <p:cNvSpPr/>
                <p:nvPr/>
              </p:nvSpPr>
              <p:spPr>
                <a:xfrm>
                  <a:off x="11497072" y="2574100"/>
                  <a:ext cx="317125" cy="310268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61083" rIns="36000" bIns="61083"/>
                <a:lstStyle/>
                <a:p>
                  <a:pPr indent="-49213" algn="ctr"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kumimoji="0" lang="zh-TW" altLang="en-US" sz="800" b="1" u="sng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模組</a:t>
                  </a:r>
                  <a:endParaRPr kumimoji="0" lang="en-US" altLang="zh-TW" sz="8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8" name="矩形 137"/>
                <p:cNvSpPr/>
                <p:nvPr/>
              </p:nvSpPr>
              <p:spPr>
                <a:xfrm>
                  <a:off x="11500336" y="2838136"/>
                  <a:ext cx="317125" cy="330681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61083" rIns="36000" bIns="61083"/>
                <a:lstStyle/>
                <a:p>
                  <a:pPr indent="-49213" algn="ctr"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kumimoji="0" lang="en-US" altLang="zh-TW" sz="1200" b="1" u="sng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A</a:t>
                  </a: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</p:txBody>
            </p:sp>
          </p:grpSp>
          <p:sp>
            <p:nvSpPr>
              <p:cNvPr id="130" name="矩形 129"/>
              <p:cNvSpPr/>
              <p:nvPr/>
            </p:nvSpPr>
            <p:spPr>
              <a:xfrm>
                <a:off x="11410645" y="2512249"/>
                <a:ext cx="317125" cy="64819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/>
              <a:lstStyle/>
              <a:p>
                <a:pPr indent="-49213" algn="ctr"/>
                <a:r>
                  <a:rPr kumimoji="0" lang="en-US" altLang="zh-TW" sz="1200" u="sng" dirty="0">
                    <a:solidFill>
                      <a:schemeClr val="tx1"/>
                    </a:solidFill>
                    <a:latin typeface="Arial Unicode MS" pitchFamily="34" charset="-120"/>
                    <a:ea typeface="標楷體" pitchFamily="65" charset="-120"/>
                  </a:rPr>
                  <a:t>B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itchFamily="34" charset="-120"/>
                  <a:ea typeface="標楷體" pitchFamily="65" charset="-120"/>
                </a:endParaRPr>
              </a:p>
            </p:txBody>
          </p:sp>
          <p:sp>
            <p:nvSpPr>
              <p:cNvPr id="132" name="矩形 131"/>
              <p:cNvSpPr/>
              <p:nvPr/>
            </p:nvSpPr>
            <p:spPr>
              <a:xfrm>
                <a:off x="11410646" y="3651511"/>
                <a:ext cx="317125" cy="494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/>
              <a:lstStyle/>
              <a:p>
                <a:pPr indent="-49213"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0" name="矩形 139"/>
              <p:cNvSpPr/>
              <p:nvPr/>
            </p:nvSpPr>
            <p:spPr>
              <a:xfrm>
                <a:off x="11411117" y="3106425"/>
                <a:ext cx="317125" cy="5140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/>
              <a:lstStyle>
                <a:lvl1pPr indent="-49213" eaLnBrk="0" hangingPunct="0"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defTabSz="122078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defTabSz="122078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defTabSz="122078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defTabSz="122078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r>
                  <a:rPr kumimoji="0" lang="en-US" altLang="zh-TW" sz="1200" u="sng" dirty="0" smtClean="0">
                    <a:latin typeface="Arial Unicode MS" pitchFamily="34" charset="-120"/>
                    <a:ea typeface="標楷體" pitchFamily="65" charset="-120"/>
                  </a:rPr>
                  <a:t>C</a:t>
                </a:r>
              </a:p>
            </p:txBody>
          </p:sp>
        </p:grpSp>
        <p:grpSp>
          <p:nvGrpSpPr>
            <p:cNvPr id="2075" name="群組 162"/>
            <p:cNvGrpSpPr>
              <a:grpSpLocks/>
            </p:cNvGrpSpPr>
            <p:nvPr/>
          </p:nvGrpSpPr>
          <p:grpSpPr bwMode="auto">
            <a:xfrm>
              <a:off x="11392624" y="3493586"/>
              <a:ext cx="1317724" cy="1102109"/>
              <a:chOff x="11382576" y="1576366"/>
              <a:chExt cx="1317724" cy="2691601"/>
            </a:xfrm>
          </p:grpSpPr>
          <p:grpSp>
            <p:nvGrpSpPr>
              <p:cNvPr id="28" name="群組 163"/>
              <p:cNvGrpSpPr/>
              <p:nvPr/>
            </p:nvGrpSpPr>
            <p:grpSpPr>
              <a:xfrm>
                <a:off x="11382576" y="1576366"/>
                <a:ext cx="1317724" cy="2691601"/>
                <a:chOff x="11471098" y="2656903"/>
                <a:chExt cx="1317724" cy="1450857"/>
              </a:xfrm>
              <a:solidFill>
                <a:schemeClr val="bg1"/>
              </a:solidFill>
            </p:grpSpPr>
            <p:sp>
              <p:nvSpPr>
                <p:cNvPr id="171" name="矩形 170"/>
                <p:cNvSpPr/>
                <p:nvPr/>
              </p:nvSpPr>
              <p:spPr>
                <a:xfrm>
                  <a:off x="11798270" y="2656903"/>
                  <a:ext cx="990552" cy="1450857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61083" rIns="36000" bIns="61083"/>
                <a:lstStyle/>
                <a:p>
                  <a:pPr algn="ctr"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2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kumimoji="0" lang="zh-TW" altLang="en-US" sz="1000" dirty="0" smtClean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物</a:t>
                  </a:r>
                  <a:r>
                    <a:rPr kumimoji="0" lang="zh-TW" altLang="en-US" sz="1000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聯網工程師、商業智慧工程師、數據分析</a:t>
                  </a:r>
                  <a:r>
                    <a:rPr kumimoji="0" lang="zh-TW" altLang="en-US" sz="1000" dirty="0" smtClean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師</a:t>
                  </a:r>
                  <a:r>
                    <a:rPr kumimoji="0" lang="en-US" altLang="zh-TW" sz="1000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…</a:t>
                  </a:r>
                  <a:r>
                    <a:rPr kumimoji="0" lang="zh-TW" altLang="en-US" sz="1000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等</a:t>
                  </a:r>
                  <a:endPara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72" name="矩形 171"/>
                <p:cNvSpPr/>
                <p:nvPr/>
              </p:nvSpPr>
              <p:spPr>
                <a:xfrm>
                  <a:off x="11471098" y="2656904"/>
                  <a:ext cx="317125" cy="310268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61083" rIns="36000" bIns="61083"/>
                <a:lstStyle/>
                <a:p>
                  <a:pPr indent="-49213" algn="ctr"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kumimoji="0" lang="zh-TW" altLang="en-US" sz="800" b="1" u="sng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模組</a:t>
                  </a:r>
                  <a:endParaRPr kumimoji="0" lang="en-US" altLang="zh-TW" sz="8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</p:txBody>
            </p:sp>
          </p:grpSp>
          <p:sp>
            <p:nvSpPr>
              <p:cNvPr id="165" name="矩形 164"/>
              <p:cNvSpPr/>
              <p:nvPr/>
            </p:nvSpPr>
            <p:spPr>
              <a:xfrm>
                <a:off x="11383046" y="2120108"/>
                <a:ext cx="317125" cy="6886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/>
              <a:lstStyle/>
              <a:p>
                <a:pPr indent="-49213" algn="ctr"/>
                <a:r>
                  <a:rPr kumimoji="0" lang="en-US" altLang="zh-TW" sz="1200" u="sng" dirty="0">
                    <a:solidFill>
                      <a:schemeClr val="tx1"/>
                    </a:solidFill>
                    <a:latin typeface="Arial Unicode MS" pitchFamily="34" charset="-120"/>
                    <a:ea typeface="標楷體" pitchFamily="65" charset="-120"/>
                  </a:rPr>
                  <a:t>A</a:t>
                </a:r>
              </a:p>
              <a:p>
                <a:pPr indent="-49213"/>
                <a:endParaRPr kumimoji="0" lang="en-US" altLang="zh-TW" sz="1200" dirty="0">
                  <a:solidFill>
                    <a:schemeClr val="tx1"/>
                  </a:solidFill>
                  <a:latin typeface="Arial Unicode MS" pitchFamily="34" charset="-120"/>
                  <a:ea typeface="標楷體" pitchFamily="65" charset="-120"/>
                </a:endParaRPr>
              </a:p>
            </p:txBody>
          </p:sp>
          <p:sp>
            <p:nvSpPr>
              <p:cNvPr id="166" name="矩形 165"/>
              <p:cNvSpPr/>
              <p:nvPr/>
            </p:nvSpPr>
            <p:spPr>
              <a:xfrm>
                <a:off x="11390528" y="2824574"/>
                <a:ext cx="317125" cy="66577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200" b="1" u="sng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B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68" name="矩形 167"/>
              <p:cNvSpPr/>
              <p:nvPr/>
            </p:nvSpPr>
            <p:spPr>
              <a:xfrm>
                <a:off x="11395807" y="3498438"/>
                <a:ext cx="317125" cy="66576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200" u="sng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C</a:t>
                </a:r>
                <a:endParaRPr kumimoji="0" lang="en-US" altLang="zh-TW" sz="1200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2076" name="群組 173"/>
            <p:cNvGrpSpPr>
              <a:grpSpLocks/>
            </p:cNvGrpSpPr>
            <p:nvPr/>
          </p:nvGrpSpPr>
          <p:grpSpPr bwMode="auto">
            <a:xfrm>
              <a:off x="11397856" y="5217820"/>
              <a:ext cx="1347419" cy="1051829"/>
              <a:chOff x="11377760" y="892337"/>
              <a:chExt cx="1347419" cy="2568805"/>
            </a:xfrm>
          </p:grpSpPr>
          <p:grpSp>
            <p:nvGrpSpPr>
              <p:cNvPr id="2049" name="群組 174"/>
              <p:cNvGrpSpPr/>
              <p:nvPr/>
            </p:nvGrpSpPr>
            <p:grpSpPr>
              <a:xfrm>
                <a:off x="11377760" y="892337"/>
                <a:ext cx="1347419" cy="2568805"/>
                <a:chOff x="11466282" y="2288189"/>
                <a:chExt cx="1347419" cy="1384666"/>
              </a:xfrm>
              <a:solidFill>
                <a:schemeClr val="bg1"/>
              </a:solidFill>
            </p:grpSpPr>
            <p:sp>
              <p:nvSpPr>
                <p:cNvPr id="182" name="矩形 181"/>
                <p:cNvSpPr/>
                <p:nvPr/>
              </p:nvSpPr>
              <p:spPr>
                <a:xfrm>
                  <a:off x="11793446" y="2288189"/>
                  <a:ext cx="1020255" cy="1384666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61083" rIns="36000" bIns="61083"/>
                <a:lstStyle/>
                <a:p>
                  <a:pPr algn="ctr"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kumimoji="0" lang="en-US" altLang="zh-TW" sz="1000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UI/UX</a:t>
                  </a:r>
                  <a:r>
                    <a:rPr kumimoji="0" lang="zh-TW" altLang="en-US" sz="1000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設計師、智慧系統規劃師、工業智慧化專案</a:t>
                  </a:r>
                  <a:r>
                    <a:rPr kumimoji="0" lang="zh-TW" altLang="en-US" sz="1000" dirty="0" smtClean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經理</a:t>
                  </a:r>
                  <a:r>
                    <a:rPr kumimoji="0" lang="en-US" altLang="zh-TW" sz="1200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…</a:t>
                  </a:r>
                  <a:r>
                    <a:rPr kumimoji="0" lang="zh-TW" altLang="en-US" sz="1200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等</a:t>
                  </a:r>
                  <a:endPara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83" name="矩形 182"/>
                <p:cNvSpPr/>
                <p:nvPr/>
              </p:nvSpPr>
              <p:spPr>
                <a:xfrm>
                  <a:off x="11466282" y="2288189"/>
                  <a:ext cx="317125" cy="310268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61083" rIns="36000" bIns="61083"/>
                <a:lstStyle/>
                <a:p>
                  <a:pPr indent="-49213" algn="ctr"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kumimoji="0" lang="zh-TW" altLang="en-US" sz="800" b="1" u="sng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模組</a:t>
                  </a:r>
                  <a:endParaRPr kumimoji="0" lang="en-US" altLang="zh-TW" sz="8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84" name="矩形 183"/>
                <p:cNvSpPr/>
                <p:nvPr/>
              </p:nvSpPr>
              <p:spPr>
                <a:xfrm>
                  <a:off x="11469548" y="2610392"/>
                  <a:ext cx="317125" cy="352068"/>
                </a:xfrm>
                <a:prstGeom prst="rect">
                  <a:avLst/>
                </a:prstGeom>
                <a:grpFill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61083" rIns="36000" bIns="61083"/>
                <a:lstStyle/>
                <a:p>
                  <a:pPr indent="-49213" algn="ctr"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kumimoji="0" lang="en-US" altLang="zh-TW" sz="1200" u="sng" dirty="0">
                      <a:solidFill>
                        <a:schemeClr val="tx1"/>
                      </a:solidFill>
                      <a:latin typeface="Arial Unicode MS" panose="020B0604020202020204" pitchFamily="34" charset="-120"/>
                      <a:ea typeface="標楷體" panose="03000509000000000000" pitchFamily="65" charset="-120"/>
                    </a:rPr>
                    <a:t>A</a:t>
                  </a:r>
                </a:p>
                <a:p>
                  <a:pPr defTabSz="1221638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endParaRPr>
                </a:p>
              </p:txBody>
            </p:sp>
          </p:grpSp>
          <p:sp>
            <p:nvSpPr>
              <p:cNvPr id="177" name="矩形 176"/>
              <p:cNvSpPr/>
              <p:nvPr/>
            </p:nvSpPr>
            <p:spPr>
              <a:xfrm>
                <a:off x="11377760" y="2159181"/>
                <a:ext cx="317125" cy="5754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200" u="sng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B</a:t>
                </a:r>
                <a:endParaRPr kumimoji="0" lang="en-US" altLang="zh-TW" sz="1200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78" name="矩形 177"/>
              <p:cNvSpPr/>
              <p:nvPr/>
            </p:nvSpPr>
            <p:spPr>
              <a:xfrm>
                <a:off x="11387800" y="2749344"/>
                <a:ext cx="317125" cy="66299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200" b="1" u="sng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C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</p:grpSp>
      </p:grpSp>
      <p:sp>
        <p:nvSpPr>
          <p:cNvPr id="2" name="圓角矩形 1"/>
          <p:cNvSpPr/>
          <p:nvPr/>
        </p:nvSpPr>
        <p:spPr bwMode="auto">
          <a:xfrm>
            <a:off x="207963" y="1128713"/>
            <a:ext cx="504825" cy="82073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2164" tIns="61083" rIns="122164" bIns="61083"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智慧生活應用學士學位學程</a:t>
            </a:r>
          </a:p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課程地圖</a:t>
            </a:r>
            <a:endParaRPr kumimoji="0" lang="en-US" altLang="zh-TW" sz="1800" b="1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(I)</a:t>
            </a:r>
            <a:endParaRPr kumimoji="0" lang="zh-TW" altLang="en-US" sz="1800" b="1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07" name="矩形 106"/>
          <p:cNvSpPr/>
          <p:nvPr/>
        </p:nvSpPr>
        <p:spPr bwMode="auto">
          <a:xfrm>
            <a:off x="11725135" y="7095362"/>
            <a:ext cx="1020320" cy="144965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61083" rIns="36000" bIns="61083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研究所升學</a:t>
            </a:r>
            <a:endParaRPr kumimoji="0"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資訊工程</a:t>
            </a:r>
            <a:r>
              <a:rPr kumimoji="0" lang="zh-TW" altLang="en-US" sz="1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研究所資訊管理研究所</a:t>
            </a:r>
            <a:endParaRPr kumimoji="0" lang="en-US" altLang="zh-TW" sz="1000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創意產業設計研究所</a:t>
            </a:r>
            <a:r>
              <a:rPr kumimoji="0" lang="en-US" altLang="zh-TW" sz="1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…</a:t>
            </a:r>
            <a:r>
              <a:rPr kumimoji="0" lang="zh-TW" altLang="en-US" sz="1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等</a:t>
            </a:r>
            <a:endParaRPr kumimoji="0" lang="en-US" altLang="zh-TW" sz="10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08" name="矩形 107"/>
          <p:cNvSpPr/>
          <p:nvPr/>
        </p:nvSpPr>
        <p:spPr bwMode="auto">
          <a:xfrm>
            <a:off x="11397950" y="7095362"/>
            <a:ext cx="317145" cy="24781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61083" rIns="36000" bIns="61083"/>
          <a:lstStyle/>
          <a:p>
            <a:pPr indent="-49213"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8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模組</a:t>
            </a:r>
            <a:endParaRPr kumimoji="0" lang="en-US" altLang="zh-TW" sz="8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09" name="矩形 108"/>
          <p:cNvSpPr/>
          <p:nvPr/>
        </p:nvSpPr>
        <p:spPr bwMode="auto">
          <a:xfrm>
            <a:off x="11401216" y="7352713"/>
            <a:ext cx="317145" cy="28120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61083" rIns="36000" bIns="61083"/>
          <a:lstStyle/>
          <a:p>
            <a:pPr indent="-49213"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A</a:t>
            </a: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10" name="矩形 109"/>
          <p:cNvSpPr/>
          <p:nvPr/>
        </p:nvSpPr>
        <p:spPr bwMode="auto">
          <a:xfrm>
            <a:off x="11397950" y="7640785"/>
            <a:ext cx="317145" cy="24775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61083" rIns="36000" bIns="61083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B</a:t>
            </a:r>
            <a:endParaRPr kumimoji="0" lang="en-US" altLang="zh-TW" sz="1200" b="1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11" name="矩形 110"/>
          <p:cNvSpPr/>
          <p:nvPr/>
        </p:nvSpPr>
        <p:spPr bwMode="auto">
          <a:xfrm>
            <a:off x="11407991" y="7894872"/>
            <a:ext cx="317145" cy="28544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61083" rIns="36000" bIns="61083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C</a:t>
            </a:r>
            <a:endParaRPr kumimoji="0"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05" name="文字方塊 7"/>
          <p:cNvSpPr txBox="1">
            <a:spLocks noChangeArrowheads="1"/>
          </p:cNvSpPr>
          <p:nvPr/>
        </p:nvSpPr>
        <p:spPr bwMode="auto">
          <a:xfrm>
            <a:off x="207963" y="338138"/>
            <a:ext cx="1800318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106</a:t>
            </a:r>
            <a:r>
              <a:rPr kumimoji="0"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學年度入學新生適用</a:t>
            </a:r>
            <a:endParaRPr kumimoji="0"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en-US" altLang="zh-TW" sz="12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106.04.20</a:t>
            </a:r>
            <a:r>
              <a:rPr kumimoji="0" lang="zh-TW" altLang="en-US" sz="12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訂</a:t>
            </a:r>
            <a:r>
              <a:rPr kumimoji="0"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定</a:t>
            </a:r>
          </a:p>
        </p:txBody>
      </p:sp>
      <p:sp>
        <p:nvSpPr>
          <p:cNvPr id="106" name="文字方塊 7"/>
          <p:cNvSpPr txBox="1">
            <a:spLocks noChangeArrowheads="1"/>
          </p:cNvSpPr>
          <p:nvPr/>
        </p:nvSpPr>
        <p:spPr bwMode="auto">
          <a:xfrm>
            <a:off x="11551759" y="338138"/>
            <a:ext cx="1153402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課程名稱尾端數字為學分數</a:t>
            </a:r>
            <a:endParaRPr kumimoji="0"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直線接點 49"/>
          <p:cNvCxnSpPr/>
          <p:nvPr/>
        </p:nvCxnSpPr>
        <p:spPr bwMode="auto">
          <a:xfrm flipV="1">
            <a:off x="712788" y="7256164"/>
            <a:ext cx="10406062" cy="11113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五邊形 2"/>
          <p:cNvSpPr/>
          <p:nvPr/>
        </p:nvSpPr>
        <p:spPr bwMode="auto">
          <a:xfrm>
            <a:off x="2296154" y="912892"/>
            <a:ext cx="2016185" cy="360033"/>
          </a:xfrm>
          <a:prstGeom prst="homePlate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一年級</a:t>
            </a:r>
          </a:p>
        </p:txBody>
      </p:sp>
      <p:sp>
        <p:nvSpPr>
          <p:cNvPr id="4" name="＞形箭號 3"/>
          <p:cNvSpPr/>
          <p:nvPr/>
        </p:nvSpPr>
        <p:spPr bwMode="auto">
          <a:xfrm>
            <a:off x="4600365" y="912892"/>
            <a:ext cx="1912096" cy="360033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二年級</a:t>
            </a:r>
            <a:endParaRPr kumimoji="0"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＞形箭號 4"/>
          <p:cNvSpPr/>
          <p:nvPr/>
        </p:nvSpPr>
        <p:spPr bwMode="auto">
          <a:xfrm>
            <a:off x="6936659" y="912892"/>
            <a:ext cx="1912096" cy="360033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三年級</a:t>
            </a:r>
            <a:endParaRPr kumimoji="0"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＞形箭號 5"/>
          <p:cNvSpPr/>
          <p:nvPr/>
        </p:nvSpPr>
        <p:spPr bwMode="auto">
          <a:xfrm>
            <a:off x="9240870" y="912892"/>
            <a:ext cx="1912096" cy="360033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四年級</a:t>
            </a:r>
            <a:endParaRPr kumimoji="0" lang="en-US" altLang="zh-TW" sz="1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18" name="文字方塊 7"/>
          <p:cNvSpPr txBox="1">
            <a:spLocks noChangeArrowheads="1"/>
          </p:cNvSpPr>
          <p:nvPr/>
        </p:nvSpPr>
        <p:spPr bwMode="auto">
          <a:xfrm>
            <a:off x="4710623" y="338138"/>
            <a:ext cx="3888357" cy="46165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智慧生活應用學士學位學程</a:t>
            </a:r>
          </a:p>
        </p:txBody>
      </p:sp>
      <p:grpSp>
        <p:nvGrpSpPr>
          <p:cNvPr id="3120" name="群組 59"/>
          <p:cNvGrpSpPr>
            <a:grpSpLocks/>
          </p:cNvGrpSpPr>
          <p:nvPr/>
        </p:nvGrpSpPr>
        <p:grpSpPr bwMode="auto">
          <a:xfrm>
            <a:off x="685760" y="1514450"/>
            <a:ext cx="10683591" cy="2494062"/>
            <a:chOff x="715797" y="1447974"/>
            <a:chExt cx="10683797" cy="989941"/>
          </a:xfrm>
        </p:grpSpPr>
        <p:grpSp>
          <p:nvGrpSpPr>
            <p:cNvPr id="12" name="群組 60"/>
            <p:cNvGrpSpPr/>
            <p:nvPr/>
          </p:nvGrpSpPr>
          <p:grpSpPr>
            <a:xfrm>
              <a:off x="715797" y="1447975"/>
              <a:ext cx="8419015" cy="989940"/>
              <a:chOff x="787806" y="2600103"/>
              <a:chExt cx="8419015" cy="989940"/>
            </a:xfrm>
            <a:solidFill>
              <a:schemeClr val="bg1"/>
            </a:solidFill>
          </p:grpSpPr>
          <p:sp>
            <p:nvSpPr>
              <p:cNvPr id="70" name="圓角矩形 69"/>
              <p:cNvSpPr/>
              <p:nvPr/>
            </p:nvSpPr>
            <p:spPr>
              <a:xfrm>
                <a:off x="1003830" y="2884368"/>
                <a:ext cx="1072680" cy="705674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2164" tIns="61083" rIns="122164" bIns="61083" anchor="ctr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增能</a:t>
                </a:r>
                <a:r>
                  <a:rPr kumimoji="0" lang="zh-TW" altLang="en-US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課程</a:t>
                </a:r>
                <a:r>
                  <a:rPr kumimoji="0" lang="en-US" altLang="zh-TW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/>
                </a:r>
                <a:br>
                  <a:rPr kumimoji="0" lang="en-US" altLang="zh-TW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</a:br>
                <a:r>
                  <a:rPr kumimoji="0" lang="en-US" altLang="zh-TW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59</a:t>
                </a:r>
                <a:r>
                  <a:rPr kumimoji="0" lang="zh-TW" altLang="en-US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學分</a:t>
                </a:r>
                <a:endParaRPr kumimoji="0" lang="en-US" altLang="zh-TW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71" name="直線接點 70"/>
              <p:cNvCxnSpPr/>
              <p:nvPr/>
            </p:nvCxnSpPr>
            <p:spPr>
              <a:xfrm>
                <a:off x="787806" y="3249407"/>
                <a:ext cx="216024" cy="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矩形 71"/>
              <p:cNvSpPr/>
              <p:nvPr/>
            </p:nvSpPr>
            <p:spPr>
              <a:xfrm>
                <a:off x="2207027" y="2600103"/>
                <a:ext cx="1097430" cy="989940"/>
              </a:xfrm>
              <a:prstGeom prst="rect">
                <a:avLst/>
              </a:prstGeom>
              <a:grpFill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辦公室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軟體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應用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I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-2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73" name="直線接點 72"/>
              <p:cNvCxnSpPr/>
              <p:nvPr/>
            </p:nvCxnSpPr>
            <p:spPr>
              <a:xfrm>
                <a:off x="4401886" y="3254571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/>
              <p:cNvCxnSpPr/>
              <p:nvPr/>
            </p:nvCxnSpPr>
            <p:spPr>
              <a:xfrm flipV="1">
                <a:off x="2080152" y="3249417"/>
                <a:ext cx="126875" cy="82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接點 74"/>
              <p:cNvCxnSpPr/>
              <p:nvPr/>
            </p:nvCxnSpPr>
            <p:spPr>
              <a:xfrm>
                <a:off x="6730713" y="3257626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接點 75"/>
              <p:cNvCxnSpPr/>
              <p:nvPr/>
            </p:nvCxnSpPr>
            <p:spPr>
              <a:xfrm flipV="1">
                <a:off x="9042775" y="3259731"/>
                <a:ext cx="164046" cy="78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58" name="群組 61"/>
            <p:cNvGrpSpPr>
              <a:grpSpLocks/>
            </p:cNvGrpSpPr>
            <p:nvPr/>
          </p:nvGrpSpPr>
          <p:grpSpPr bwMode="auto">
            <a:xfrm>
              <a:off x="3215137" y="1447974"/>
              <a:ext cx="8184457" cy="989940"/>
              <a:chOff x="3215137" y="1447974"/>
              <a:chExt cx="8184457" cy="989940"/>
            </a:xfrm>
          </p:grpSpPr>
          <p:sp>
            <p:nvSpPr>
              <p:cNvPr id="63" name="矩形 62"/>
              <p:cNvSpPr/>
              <p:nvPr/>
            </p:nvSpPr>
            <p:spPr>
              <a:xfrm>
                <a:off x="3215137" y="1461979"/>
                <a:ext cx="1097430" cy="97593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b="1" u="sng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辦公室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軟體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應用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II-2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專業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英文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-2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</a:t>
                </a: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10302164" y="1447974"/>
                <a:ext cx="1097430" cy="98994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05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5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●企業</a:t>
                </a:r>
                <a:r>
                  <a:rPr kumimoji="0" lang="zh-TW" altLang="en-US" sz="105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實習</a:t>
                </a:r>
                <a:r>
                  <a:rPr kumimoji="0" lang="en-US" altLang="zh-TW" sz="105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IV</a:t>
                </a:r>
                <a:r>
                  <a:rPr kumimoji="0" lang="zh-TW" altLang="en-US" sz="105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、</a:t>
                </a:r>
                <a:r>
                  <a:rPr kumimoji="0" lang="en-US" altLang="zh-TW" sz="105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V</a:t>
                </a:r>
                <a:r>
                  <a:rPr kumimoji="0" lang="zh-TW" altLang="en-US" sz="105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、</a:t>
                </a:r>
                <a:r>
                  <a:rPr kumimoji="0" lang="en-US" altLang="zh-TW" sz="105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VI-9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5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5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5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5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9131183" y="1447974"/>
                <a:ext cx="1097430" cy="98994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●進階專案實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作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-3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●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生產製造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系統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實務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3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●企業實習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I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、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II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、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III-9</a:t>
                </a:r>
                <a:endParaRPr kumimoji="0" lang="en-US" altLang="zh-TW" sz="1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4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7925855" y="1460468"/>
                <a:ext cx="1097430" cy="9774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●軟體工程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-3</a:t>
                </a:r>
                <a:endParaRPr kumimoji="0" lang="en-US" altLang="zh-TW" sz="10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●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企業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資源規劃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3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企業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流程實務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網路安全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/>
                </a:r>
                <a:br>
                  <a:rPr kumimoji="0" lang="en-US" altLang="zh-TW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</a:b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6754791" y="1460066"/>
                <a:ext cx="1097430" cy="9778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0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●</a:t>
                </a:r>
                <a:r>
                  <a:rPr kumimoji="0" lang="zh-TW" altLang="en-US" sz="11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專案</a:t>
                </a:r>
                <a:r>
                  <a:rPr kumimoji="0" lang="zh-TW" altLang="en-US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管理</a:t>
                </a:r>
                <a:r>
                  <a:rPr kumimoji="0" lang="en-US" altLang="zh-TW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r>
                  <a:rPr kumimoji="0" lang="en-US" altLang="zh-TW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資訊檢索</a:t>
                </a:r>
                <a:r>
                  <a:rPr kumimoji="0" lang="en-US" altLang="zh-TW" sz="11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r>
                  <a:rPr kumimoji="0" lang="en-US" altLang="zh-TW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1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網際網路資料庫</a:t>
                </a:r>
                <a:r>
                  <a:rPr kumimoji="0" lang="zh-TW" altLang="en-US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程式設計</a:t>
                </a:r>
                <a:r>
                  <a:rPr kumimoji="0" lang="en-US" altLang="zh-TW" sz="11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1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產品創意</a:t>
                </a:r>
                <a:r>
                  <a:rPr kumimoji="0" lang="zh-TW" altLang="en-US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設計</a:t>
                </a:r>
                <a:r>
                  <a:rPr kumimoji="0" lang="en-US" altLang="zh-TW" sz="11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r>
                  <a:rPr kumimoji="0" lang="en-US" altLang="zh-TW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1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多媒體系統</a:t>
                </a:r>
                <a:r>
                  <a:rPr kumimoji="0" lang="en-US" altLang="zh-TW" sz="11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r>
                  <a:rPr kumimoji="0" lang="en-US" altLang="zh-TW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1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資訊安全</a:t>
                </a:r>
                <a:r>
                  <a:rPr kumimoji="0" lang="en-US" altLang="zh-TW" sz="11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1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5573036" y="1461979"/>
                <a:ext cx="1097430" cy="97593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生產與作業管理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網站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建置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與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實務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行動裝置程式設計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II-3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4444286" y="1460066"/>
                <a:ext cx="1097430" cy="9778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選修課程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科目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學分數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離散</a:t>
                </a:r>
                <a:r>
                  <a:rPr kumimoji="0" lang="zh-TW" altLang="en-US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數學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3</a:t>
                </a: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r>
                  <a:rPr kumimoji="0" lang="zh-TW" altLang="en-US" sz="1200" b="1" u="sng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網際網路應用</a:t>
                </a:r>
                <a:r>
                  <a:rPr kumimoji="0" lang="en-US" altLang="zh-TW" sz="1200" b="1" u="sng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  <a:endParaRPr kumimoji="0" lang="en-US" altLang="zh-TW" sz="12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71450" indent="-171450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l"/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</a:t>
                </a:r>
                <a:endParaRPr kumimoji="0" lang="en-US" altLang="zh-TW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</p:grpSp>
      </p:grpSp>
      <p:grpSp>
        <p:nvGrpSpPr>
          <p:cNvPr id="3122" name="群組 149"/>
          <p:cNvGrpSpPr>
            <a:grpSpLocks/>
          </p:cNvGrpSpPr>
          <p:nvPr/>
        </p:nvGrpSpPr>
        <p:grpSpPr bwMode="auto">
          <a:xfrm>
            <a:off x="757198" y="4382232"/>
            <a:ext cx="10611547" cy="1786520"/>
            <a:chOff x="715797" y="287426"/>
            <a:chExt cx="10611752" cy="2020071"/>
          </a:xfrm>
        </p:grpSpPr>
        <p:grpSp>
          <p:nvGrpSpPr>
            <p:cNvPr id="18" name="群組 150"/>
            <p:cNvGrpSpPr/>
            <p:nvPr/>
          </p:nvGrpSpPr>
          <p:grpSpPr>
            <a:xfrm>
              <a:off x="715797" y="287426"/>
              <a:ext cx="8419015" cy="2020071"/>
              <a:chOff x="787806" y="1439554"/>
              <a:chExt cx="8419015" cy="2020071"/>
            </a:xfrm>
            <a:solidFill>
              <a:schemeClr val="bg1"/>
            </a:solidFill>
          </p:grpSpPr>
          <p:sp>
            <p:nvSpPr>
              <p:cNvPr id="156" name="圓角矩形 155"/>
              <p:cNvSpPr/>
              <p:nvPr/>
            </p:nvSpPr>
            <p:spPr>
              <a:xfrm>
                <a:off x="1003830" y="1723819"/>
                <a:ext cx="1072680" cy="1654384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22164" tIns="61083" rIns="122164" bIns="61083" anchor="ctr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校共同科目</a:t>
                </a:r>
                <a:endParaRPr kumimoji="0" lang="en-US" altLang="zh-TW" sz="11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2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29</a:t>
                </a:r>
                <a:r>
                  <a:rPr kumimoji="0" lang="zh-TW" altLang="en-US" sz="12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endParaRPr kumimoji="0"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157" name="直線接點 156"/>
              <p:cNvCxnSpPr/>
              <p:nvPr/>
            </p:nvCxnSpPr>
            <p:spPr>
              <a:xfrm>
                <a:off x="787806" y="2408876"/>
                <a:ext cx="216024" cy="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矩形 157"/>
              <p:cNvSpPr/>
              <p:nvPr/>
            </p:nvSpPr>
            <p:spPr>
              <a:xfrm>
                <a:off x="2207026" y="1439554"/>
                <a:ext cx="2196365" cy="2020071"/>
              </a:xfrm>
              <a:prstGeom prst="rect">
                <a:avLst/>
              </a:prstGeom>
              <a:grpFill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8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國文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-2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   ●英文</a:t>
                </a:r>
                <a:r>
                  <a:rPr kumimoji="0" lang="el-GR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Ι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-2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   ●英文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Ⅱ-2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●體育</a:t>
                </a:r>
                <a:r>
                  <a:rPr kumimoji="0" lang="el-GR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Ι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-0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  ●體育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Ⅱ-0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  ●音樂欣賞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-2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體驗學習</a:t>
                </a:r>
                <a:r>
                  <a:rPr kumimoji="0" lang="en-US" altLang="zh-TW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-1</a:t>
                </a: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●長榮精神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2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●全民國防教育 軍事訓練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國際情勢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-0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●全民國防教育 軍事訓練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國防政策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-0</a:t>
                </a:r>
              </a:p>
            </p:txBody>
          </p:sp>
          <p:cxnSp>
            <p:nvCxnSpPr>
              <p:cNvPr id="159" name="直線接點 158"/>
              <p:cNvCxnSpPr/>
              <p:nvPr/>
            </p:nvCxnSpPr>
            <p:spPr>
              <a:xfrm>
                <a:off x="4401886" y="2407436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線接點 159"/>
              <p:cNvCxnSpPr/>
              <p:nvPr/>
            </p:nvCxnSpPr>
            <p:spPr>
              <a:xfrm flipV="1">
                <a:off x="2080152" y="2408468"/>
                <a:ext cx="126875" cy="82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線接點 160"/>
              <p:cNvCxnSpPr/>
              <p:nvPr/>
            </p:nvCxnSpPr>
            <p:spPr>
              <a:xfrm>
                <a:off x="6730713" y="2407436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線接點 161"/>
              <p:cNvCxnSpPr/>
              <p:nvPr/>
            </p:nvCxnSpPr>
            <p:spPr>
              <a:xfrm flipV="1">
                <a:off x="9042775" y="2408488"/>
                <a:ext cx="164046" cy="78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24" name="群組 151"/>
            <p:cNvGrpSpPr>
              <a:grpSpLocks/>
            </p:cNvGrpSpPr>
            <p:nvPr/>
          </p:nvGrpSpPr>
          <p:grpSpPr bwMode="auto">
            <a:xfrm>
              <a:off x="4444286" y="289338"/>
              <a:ext cx="6883263" cy="1366787"/>
              <a:chOff x="4444286" y="289338"/>
              <a:chExt cx="6883263" cy="1366787"/>
            </a:xfrm>
          </p:grpSpPr>
          <p:sp>
            <p:nvSpPr>
              <p:cNvPr id="153" name="矩形 152"/>
              <p:cNvSpPr/>
              <p:nvPr/>
            </p:nvSpPr>
            <p:spPr>
              <a:xfrm>
                <a:off x="9131183" y="289338"/>
                <a:ext cx="2196366" cy="12039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●通識</a:t>
                </a:r>
                <a:r>
                  <a:rPr kumimoji="0" lang="en-US" altLang="zh-TW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-2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54" name="矩形 153"/>
              <p:cNvSpPr/>
              <p:nvPr/>
            </p:nvSpPr>
            <p:spPr>
              <a:xfrm>
                <a:off x="6754791" y="293472"/>
                <a:ext cx="2196366" cy="119981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●通識</a:t>
                </a:r>
                <a:r>
                  <a:rPr kumimoji="0" lang="en-US" altLang="zh-TW" sz="12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-4</a:t>
                </a:r>
              </a:p>
              <a:p>
                <a:pPr marL="174625" indent="-174625" defTabSz="1221638" fontAlgn="auto"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endParaRPr kumimoji="0"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55" name="矩形 154"/>
              <p:cNvSpPr/>
              <p:nvPr/>
            </p:nvSpPr>
            <p:spPr>
              <a:xfrm>
                <a:off x="4444286" y="293472"/>
                <a:ext cx="2227686" cy="13626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35482" tIns="67742" rIns="135482" bIns="67742"/>
              <a:lstStyle/>
              <a:p>
                <a:pPr algn="ctr"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200" b="1" u="sng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必修課程</a:t>
                </a:r>
                <a:endParaRPr kumimoji="0"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●外語初級</a:t>
                </a:r>
                <a:r>
                  <a:rPr kumimoji="0" lang="el-GR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Ι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l-GR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2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        ●外語初級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Ⅱ-</a:t>
                </a:r>
                <a:r>
                  <a:rPr kumimoji="0" lang="el-GR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2</a:t>
                </a: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●體育</a:t>
                </a:r>
                <a:r>
                  <a:rPr kumimoji="0" lang="en-US" altLang="zh-TW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Ⅲ-0</a:t>
                </a:r>
                <a:r>
                  <a:rPr kumimoji="0" lang="zh-TW" altLang="en-US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             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●體育</a:t>
                </a:r>
                <a:r>
                  <a:rPr kumimoji="0" lang="en-US" altLang="zh-TW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Ⅳ-0</a:t>
                </a:r>
                <a:br>
                  <a:rPr kumimoji="0" lang="en-US" altLang="zh-TW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</a:b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</a:t>
                </a:r>
                <a:r>
                  <a:rPr kumimoji="0" lang="zh-TW" altLang="en-US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通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識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</a:t>
                </a:r>
                <a:r>
                  <a:rPr kumimoji="0" lang="en-US" altLang="zh-TW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2</a:t>
                </a:r>
                <a:r>
                  <a:rPr kumimoji="0" lang="zh-TW" altLang="en-US" sz="10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   </a:t>
                </a: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●服務學習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-1</a:t>
                </a: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 </a:t>
                </a: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●資訊倫理</a:t>
                </a:r>
                <a:r>
                  <a:rPr kumimoji="0" lang="en-US" altLang="zh-TW" sz="1000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-3</a:t>
                </a:r>
              </a:p>
              <a:p>
                <a:pPr defTabSz="1221638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altLang="zh-TW" sz="10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</p:grpSp>
      </p:grpSp>
      <p:sp>
        <p:nvSpPr>
          <p:cNvPr id="2" name="圓角矩形 1"/>
          <p:cNvSpPr/>
          <p:nvPr/>
        </p:nvSpPr>
        <p:spPr bwMode="auto">
          <a:xfrm>
            <a:off x="207963" y="1371576"/>
            <a:ext cx="504205" cy="67413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2164" tIns="61083" rIns="122164" bIns="61083"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智慧生活應用學士學位學程</a:t>
            </a:r>
          </a:p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課程地圖</a:t>
            </a:r>
            <a:endParaRPr kumimoji="0" lang="en-US" altLang="zh-TW" sz="1800" b="1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(II)</a:t>
            </a:r>
            <a:endParaRPr kumimoji="0" lang="zh-TW" altLang="en-US" sz="1800" b="1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501937" y="5664697"/>
            <a:ext cx="6848245" cy="50405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必修課程</a:t>
            </a:r>
            <a:endParaRPr kumimoji="0"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經典</a:t>
            </a:r>
            <a:r>
              <a:rPr kumimoji="0"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99</a:t>
            </a:r>
            <a:r>
              <a:rPr kumimoji="0"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-2</a:t>
            </a: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39" name="文字方塊 7"/>
          <p:cNvSpPr txBox="1">
            <a:spLocks noChangeArrowheads="1"/>
          </p:cNvSpPr>
          <p:nvPr/>
        </p:nvSpPr>
        <p:spPr bwMode="auto">
          <a:xfrm>
            <a:off x="207963" y="338138"/>
            <a:ext cx="1800318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106</a:t>
            </a:r>
            <a:r>
              <a:rPr kumimoji="0"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學年度入學新生適用</a:t>
            </a:r>
            <a:endParaRPr kumimoji="0"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106.04.20</a:t>
            </a:r>
            <a:r>
              <a:rPr kumimoji="0"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訂</a:t>
            </a:r>
            <a:r>
              <a:rPr kumimoji="0"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定</a:t>
            </a:r>
          </a:p>
        </p:txBody>
      </p:sp>
      <p:sp>
        <p:nvSpPr>
          <p:cNvPr id="40" name="文字方塊 7"/>
          <p:cNvSpPr txBox="1">
            <a:spLocks noChangeArrowheads="1"/>
          </p:cNvSpPr>
          <p:nvPr/>
        </p:nvSpPr>
        <p:spPr bwMode="auto">
          <a:xfrm>
            <a:off x="11551759" y="338138"/>
            <a:ext cx="1153402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課程名稱尾端數字為學分數</a:t>
            </a:r>
            <a:endParaRPr kumimoji="0"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1" name="圓角矩形 40"/>
          <p:cNvSpPr/>
          <p:nvPr/>
        </p:nvSpPr>
        <p:spPr bwMode="auto">
          <a:xfrm>
            <a:off x="982399" y="6672808"/>
            <a:ext cx="1073150" cy="11509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2164" tIns="61083" rIns="122164" bIns="61083" anchor="ctr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1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院資訊創意設計跨領域學分學程</a:t>
            </a:r>
            <a:endParaRPr kumimoji="0" lang="en-US" altLang="zh-TW" sz="1100" b="1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1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16</a:t>
            </a:r>
            <a:r>
              <a:rPr kumimoji="0" lang="zh-TW" altLang="en-US" sz="11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學分</a:t>
            </a:r>
          </a:p>
        </p:txBody>
      </p:sp>
      <p:sp>
        <p:nvSpPr>
          <p:cNvPr id="42" name="矩形 41"/>
          <p:cNvSpPr/>
          <p:nvPr/>
        </p:nvSpPr>
        <p:spPr bwMode="auto">
          <a:xfrm>
            <a:off x="2206626" y="6529810"/>
            <a:ext cx="1097540" cy="143914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選修課程</a:t>
            </a:r>
            <a:endParaRPr kumimoji="0"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科目</a:t>
            </a:r>
            <a:r>
              <a:rPr kumimoji="0"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學分數  </a:t>
            </a: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4625" indent="-174625" defTabSz="122163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8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3286785" y="6529808"/>
            <a:ext cx="1097540" cy="143914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選修課程</a:t>
            </a:r>
            <a:endParaRPr kumimoji="0"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科目</a:t>
            </a:r>
            <a:r>
              <a:rPr kumimoji="0"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學分數</a:t>
            </a: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defTabSz="12216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en-US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設計美學</a:t>
            </a:r>
            <a:r>
              <a:rPr kumimoji="0" lang="en-US" altLang="zh-TW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-2</a:t>
            </a:r>
            <a:r>
              <a:rPr kumimoji="0" lang="zh-TW" altLang="en-US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</a:t>
            </a:r>
            <a:endParaRPr kumimoji="0" lang="en-US" altLang="zh-TW" sz="10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10279242" y="6529812"/>
            <a:ext cx="1089503" cy="143914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選修課程</a:t>
            </a:r>
            <a:endParaRPr kumimoji="0"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科目</a:t>
            </a:r>
            <a:r>
              <a:rPr kumimoji="0"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學分數  </a:t>
            </a: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9186155" y="6541718"/>
            <a:ext cx="1097540" cy="142723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選修課程</a:t>
            </a:r>
            <a:endParaRPr kumimoji="0"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科目</a:t>
            </a:r>
            <a:r>
              <a:rPr kumimoji="0"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學分數</a:t>
            </a: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</a:t>
            </a: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7894237" y="6529814"/>
            <a:ext cx="1170775" cy="143913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選修課程</a:t>
            </a:r>
            <a:endParaRPr kumimoji="0"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科目</a:t>
            </a:r>
            <a:r>
              <a:rPr kumimoji="0"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學分數</a:t>
            </a: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defTabSz="12216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en-US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創新實作與應用</a:t>
            </a:r>
            <a:r>
              <a:rPr kumimoji="0" lang="en-US" altLang="zh-TW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-2</a:t>
            </a:r>
          </a:p>
          <a:p>
            <a:pPr marL="171450" indent="-171450" defTabSz="12216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en-US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數位藝術創作</a:t>
            </a:r>
            <a:r>
              <a:rPr kumimoji="0" lang="en-US" altLang="zh-TW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-2</a:t>
            </a:r>
          </a:p>
          <a:p>
            <a:pPr marL="171450" indent="-171450" defTabSz="12216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en-US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資訊視覺化應用</a:t>
            </a:r>
            <a:r>
              <a:rPr kumimoji="0" lang="en-US" altLang="zh-TW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-3</a:t>
            </a: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</a:t>
            </a: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4625" indent="-174625" defTabSz="122163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0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6826694" y="6529812"/>
            <a:ext cx="1143599" cy="143914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選修課程</a:t>
            </a:r>
            <a:endParaRPr kumimoji="0"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科目</a:t>
            </a:r>
            <a:r>
              <a:rPr kumimoji="0"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學分數  </a:t>
            </a: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4625" indent="-174625" defTabSz="122163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zh-TW" altLang="en-US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創意與行銷</a:t>
            </a:r>
            <a:r>
              <a:rPr kumimoji="0" lang="en-US" altLang="zh-TW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-2</a:t>
            </a:r>
          </a:p>
          <a:p>
            <a:pPr marL="174625" indent="-174625" defTabSz="122163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zh-TW" altLang="en-US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創意設計</a:t>
            </a:r>
            <a:r>
              <a:rPr kumimoji="0" lang="en-US" altLang="zh-TW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-3</a:t>
            </a:r>
          </a:p>
        </p:txBody>
      </p:sp>
      <p:sp>
        <p:nvSpPr>
          <p:cNvPr id="48" name="矩形 47"/>
          <p:cNvSpPr/>
          <p:nvPr/>
        </p:nvSpPr>
        <p:spPr bwMode="auto">
          <a:xfrm>
            <a:off x="5663134" y="6529812"/>
            <a:ext cx="1097540" cy="143913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選修課程</a:t>
            </a:r>
            <a:endParaRPr kumimoji="0"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科目</a:t>
            </a:r>
            <a:r>
              <a:rPr kumimoji="0"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學分數  </a:t>
            </a: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4625" indent="-174625" defTabSz="122163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0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4510964" y="6529811"/>
            <a:ext cx="1097540" cy="143913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選修課程</a:t>
            </a:r>
            <a:endParaRPr kumimoji="0"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defTabSz="12216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科目</a:t>
            </a:r>
            <a:r>
              <a:rPr kumimoji="0"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學分數  </a:t>
            </a:r>
            <a:endParaRPr kumimoji="0"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defTabSz="12216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en-US" sz="10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創意</a:t>
            </a:r>
            <a:r>
              <a:rPr kumimoji="0" lang="zh-TW" altLang="en-US" sz="100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思考</a:t>
            </a:r>
            <a:r>
              <a:rPr kumimoji="0" lang="zh-TW" altLang="en-US" sz="100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與</a:t>
            </a:r>
            <a:r>
              <a:rPr kumimoji="0" lang="zh-TW" altLang="en-US" sz="100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實踐</a:t>
            </a:r>
            <a:r>
              <a:rPr kumimoji="0" lang="en-US" altLang="zh-TW" sz="100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-2</a:t>
            </a:r>
            <a:endParaRPr kumimoji="0" lang="en-US" altLang="zh-TW" sz="10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937</Words>
  <Application>Microsoft Office PowerPoint</Application>
  <PresentationFormat>A3 紙張 (297x420 公釐)</PresentationFormat>
  <Paragraphs>315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BM6635</dc:creator>
  <cp:lastModifiedBy>user</cp:lastModifiedBy>
  <cp:revision>341</cp:revision>
  <cp:lastPrinted>2017-02-20T08:22:16Z</cp:lastPrinted>
  <dcterms:created xsi:type="dcterms:W3CDTF">2014-02-12T02:33:52Z</dcterms:created>
  <dcterms:modified xsi:type="dcterms:W3CDTF">2017-05-12T14:35:46Z</dcterms:modified>
</cp:coreProperties>
</file>