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sldIdLst>
    <p:sldId id="292" r:id="rId2"/>
  </p:sldIdLst>
  <p:sldSz cx="12801600" cy="9601200" type="A3"/>
  <p:notesSz cx="6791325" cy="9872663"/>
  <p:defaultTextStyle>
    <a:defPPr>
      <a:defRPr lang="zh-TW"/>
    </a:defPPr>
    <a:lvl1pPr marL="0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819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1638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2456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3277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4096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4915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5732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6551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BEE84"/>
    <a:srgbClr val="CFDF9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9627" autoAdjust="0"/>
    <p:restoredTop sz="99740" autoAdjust="0"/>
  </p:normalViewPr>
  <p:slideViewPr>
    <p:cSldViewPr showGuides="1">
      <p:cViewPr>
        <p:scale>
          <a:sx n="95" d="100"/>
          <a:sy n="95" d="100"/>
        </p:scale>
        <p:origin x="-62" y="2179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2697" cy="493555"/>
          </a:xfrm>
          <a:prstGeom prst="rect">
            <a:avLst/>
          </a:prstGeom>
        </p:spPr>
        <p:txBody>
          <a:bodyPr vert="horz" lIns="90640" tIns="45320" rIns="90640" bIns="453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7046" y="1"/>
            <a:ext cx="2942697" cy="493555"/>
          </a:xfrm>
          <a:prstGeom prst="rect">
            <a:avLst/>
          </a:prstGeom>
        </p:spPr>
        <p:txBody>
          <a:bodyPr vert="horz" lIns="90640" tIns="45320" rIns="90640" bIns="45320" rtlCol="0"/>
          <a:lstStyle>
            <a:lvl1pPr algn="r">
              <a:defRPr sz="1200"/>
            </a:lvl1pPr>
          </a:lstStyle>
          <a:p>
            <a:fld id="{9FEFAAE5-2262-4B57-862B-A532C7664921}" type="datetimeFigureOut">
              <a:rPr lang="zh-TW" altLang="en-US" smtClean="0"/>
              <a:pPr/>
              <a:t>2017/5/24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39775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0" tIns="45320" rIns="90640" bIns="453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1" y="4689554"/>
            <a:ext cx="5432426" cy="4441990"/>
          </a:xfrm>
          <a:prstGeom prst="rect">
            <a:avLst/>
          </a:prstGeom>
        </p:spPr>
        <p:txBody>
          <a:bodyPr vert="horz" lIns="90640" tIns="45320" rIns="90640" bIns="453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377533"/>
            <a:ext cx="2942697" cy="493554"/>
          </a:xfrm>
          <a:prstGeom prst="rect">
            <a:avLst/>
          </a:prstGeom>
        </p:spPr>
        <p:txBody>
          <a:bodyPr vert="horz" lIns="90640" tIns="45320" rIns="90640" bIns="453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7046" y="9377533"/>
            <a:ext cx="2942697" cy="493554"/>
          </a:xfrm>
          <a:prstGeom prst="rect">
            <a:avLst/>
          </a:prstGeom>
        </p:spPr>
        <p:txBody>
          <a:bodyPr vert="horz" lIns="90640" tIns="45320" rIns="90640" bIns="45320" rtlCol="0" anchor="b"/>
          <a:lstStyle>
            <a:lvl1pPr algn="r">
              <a:defRPr sz="1200"/>
            </a:lvl1pPr>
          </a:lstStyle>
          <a:p>
            <a:fld id="{61658D3C-5298-450B-91E7-99F24790624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4126399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10819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21638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32456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43277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54096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64915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75732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86551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60120" y="2982603"/>
            <a:ext cx="10881360" cy="205803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0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1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2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43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54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64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75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86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2017/5/24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52074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2017/5/24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9015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281160" y="384502"/>
            <a:ext cx="2880360" cy="819213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40080" y="384502"/>
            <a:ext cx="8427720" cy="819213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2017/5/24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75190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2017/5/24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441999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11239" y="6169663"/>
            <a:ext cx="10881360" cy="1906906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11239" y="4069403"/>
            <a:ext cx="10881360" cy="2100262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081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163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245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327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409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491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573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655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2017/5/24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609232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40080" y="2240285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507481" y="2240285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2017/5/24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74472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40083" y="2149164"/>
            <a:ext cx="5656263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819" indent="0">
              <a:buNone/>
              <a:defRPr sz="2700" b="1"/>
            </a:lvl2pPr>
            <a:lvl3pPr marL="1221638" indent="0">
              <a:buNone/>
              <a:defRPr sz="2400" b="1"/>
            </a:lvl3pPr>
            <a:lvl4pPr marL="1832456" indent="0">
              <a:buNone/>
              <a:defRPr sz="2100" b="1"/>
            </a:lvl4pPr>
            <a:lvl5pPr marL="2443277" indent="0">
              <a:buNone/>
              <a:defRPr sz="2100" b="1"/>
            </a:lvl5pPr>
            <a:lvl6pPr marL="3054096" indent="0">
              <a:buNone/>
              <a:defRPr sz="2100" b="1"/>
            </a:lvl6pPr>
            <a:lvl7pPr marL="3664915" indent="0">
              <a:buNone/>
              <a:defRPr sz="2100" b="1"/>
            </a:lvl7pPr>
            <a:lvl8pPr marL="4275732" indent="0">
              <a:buNone/>
              <a:defRPr sz="2100" b="1"/>
            </a:lvl8pPr>
            <a:lvl9pPr marL="4886551" indent="0">
              <a:buNone/>
              <a:defRPr sz="21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40083" y="3044826"/>
            <a:ext cx="5656263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503041" y="2149164"/>
            <a:ext cx="5658486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819" indent="0">
              <a:buNone/>
              <a:defRPr sz="2700" b="1"/>
            </a:lvl2pPr>
            <a:lvl3pPr marL="1221638" indent="0">
              <a:buNone/>
              <a:defRPr sz="2400" b="1"/>
            </a:lvl3pPr>
            <a:lvl4pPr marL="1832456" indent="0">
              <a:buNone/>
              <a:defRPr sz="2100" b="1"/>
            </a:lvl4pPr>
            <a:lvl5pPr marL="2443277" indent="0">
              <a:buNone/>
              <a:defRPr sz="2100" b="1"/>
            </a:lvl5pPr>
            <a:lvl6pPr marL="3054096" indent="0">
              <a:buNone/>
              <a:defRPr sz="2100" b="1"/>
            </a:lvl6pPr>
            <a:lvl7pPr marL="3664915" indent="0">
              <a:buNone/>
              <a:defRPr sz="2100" b="1"/>
            </a:lvl7pPr>
            <a:lvl8pPr marL="4275732" indent="0">
              <a:buNone/>
              <a:defRPr sz="2100" b="1"/>
            </a:lvl8pPr>
            <a:lvl9pPr marL="4886551" indent="0">
              <a:buNone/>
              <a:defRPr sz="21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503041" y="3044826"/>
            <a:ext cx="5658486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2017/5/24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949119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2017/5/24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505432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2017/5/24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056376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0086" y="382272"/>
            <a:ext cx="4211639" cy="162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5071" y="382276"/>
            <a:ext cx="7156450" cy="819435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40086" y="2009145"/>
            <a:ext cx="4211639" cy="6567488"/>
          </a:xfrm>
        </p:spPr>
        <p:txBody>
          <a:bodyPr/>
          <a:lstStyle>
            <a:lvl1pPr marL="0" indent="0">
              <a:buNone/>
              <a:defRPr sz="1900"/>
            </a:lvl1pPr>
            <a:lvl2pPr marL="610819" indent="0">
              <a:buNone/>
              <a:defRPr sz="1600"/>
            </a:lvl2pPr>
            <a:lvl3pPr marL="1221638" indent="0">
              <a:buNone/>
              <a:defRPr sz="1300"/>
            </a:lvl3pPr>
            <a:lvl4pPr marL="1832456" indent="0">
              <a:buNone/>
              <a:defRPr sz="1200"/>
            </a:lvl4pPr>
            <a:lvl5pPr marL="2443277" indent="0">
              <a:buNone/>
              <a:defRPr sz="1200"/>
            </a:lvl5pPr>
            <a:lvl6pPr marL="3054096" indent="0">
              <a:buNone/>
              <a:defRPr sz="1200"/>
            </a:lvl6pPr>
            <a:lvl7pPr marL="3664915" indent="0">
              <a:buNone/>
              <a:defRPr sz="1200"/>
            </a:lvl7pPr>
            <a:lvl8pPr marL="4275732" indent="0">
              <a:buNone/>
              <a:defRPr sz="1200"/>
            </a:lvl8pPr>
            <a:lvl9pPr marL="4886551" indent="0">
              <a:buNone/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2017/5/24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68003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09204" y="6720845"/>
            <a:ext cx="7680960" cy="79343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509204" y="857885"/>
            <a:ext cx="7680960" cy="5760720"/>
          </a:xfrm>
        </p:spPr>
        <p:txBody>
          <a:bodyPr/>
          <a:lstStyle>
            <a:lvl1pPr marL="0" indent="0">
              <a:buNone/>
              <a:defRPr sz="4300"/>
            </a:lvl1pPr>
            <a:lvl2pPr marL="610819" indent="0">
              <a:buNone/>
              <a:defRPr sz="3700"/>
            </a:lvl2pPr>
            <a:lvl3pPr marL="1221638" indent="0">
              <a:buNone/>
              <a:defRPr sz="3200"/>
            </a:lvl3pPr>
            <a:lvl4pPr marL="1832456" indent="0">
              <a:buNone/>
              <a:defRPr sz="2700"/>
            </a:lvl4pPr>
            <a:lvl5pPr marL="2443277" indent="0">
              <a:buNone/>
              <a:defRPr sz="2700"/>
            </a:lvl5pPr>
            <a:lvl6pPr marL="3054096" indent="0">
              <a:buNone/>
              <a:defRPr sz="2700"/>
            </a:lvl6pPr>
            <a:lvl7pPr marL="3664915" indent="0">
              <a:buNone/>
              <a:defRPr sz="2700"/>
            </a:lvl7pPr>
            <a:lvl8pPr marL="4275732" indent="0">
              <a:buNone/>
              <a:defRPr sz="2700"/>
            </a:lvl8pPr>
            <a:lvl9pPr marL="4886551" indent="0">
              <a:buNone/>
              <a:defRPr sz="27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509204" y="7514278"/>
            <a:ext cx="7680960" cy="1126807"/>
          </a:xfrm>
        </p:spPr>
        <p:txBody>
          <a:bodyPr/>
          <a:lstStyle>
            <a:lvl1pPr marL="0" indent="0">
              <a:buNone/>
              <a:defRPr sz="1900"/>
            </a:lvl1pPr>
            <a:lvl2pPr marL="610819" indent="0">
              <a:buNone/>
              <a:defRPr sz="1600"/>
            </a:lvl2pPr>
            <a:lvl3pPr marL="1221638" indent="0">
              <a:buNone/>
              <a:defRPr sz="1300"/>
            </a:lvl3pPr>
            <a:lvl4pPr marL="1832456" indent="0">
              <a:buNone/>
              <a:defRPr sz="1200"/>
            </a:lvl4pPr>
            <a:lvl5pPr marL="2443277" indent="0">
              <a:buNone/>
              <a:defRPr sz="1200"/>
            </a:lvl5pPr>
            <a:lvl6pPr marL="3054096" indent="0">
              <a:buNone/>
              <a:defRPr sz="1200"/>
            </a:lvl6pPr>
            <a:lvl7pPr marL="3664915" indent="0">
              <a:buNone/>
              <a:defRPr sz="1200"/>
            </a:lvl7pPr>
            <a:lvl8pPr marL="4275732" indent="0">
              <a:buNone/>
              <a:defRPr sz="1200"/>
            </a:lvl8pPr>
            <a:lvl9pPr marL="4886551" indent="0">
              <a:buNone/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2017/5/24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547403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2164" tIns="61083" rIns="122164" bIns="61083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40080" y="2240285"/>
            <a:ext cx="11521440" cy="6336348"/>
          </a:xfrm>
          <a:prstGeom prst="rect">
            <a:avLst/>
          </a:prstGeom>
        </p:spPr>
        <p:txBody>
          <a:bodyPr vert="horz" lIns="122164" tIns="61083" rIns="122164" bIns="61083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40080" y="8898901"/>
            <a:ext cx="2987040" cy="511175"/>
          </a:xfrm>
          <a:prstGeom prst="rect">
            <a:avLst/>
          </a:prstGeom>
        </p:spPr>
        <p:txBody>
          <a:bodyPr vert="horz" lIns="122164" tIns="61083" rIns="122164" bIns="61083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07E68-7C86-4028-9E2D-1FFA38B9A3ED}" type="datetimeFigureOut">
              <a:rPr lang="zh-TW" altLang="en-US" smtClean="0"/>
              <a:pPr/>
              <a:t>2017/5/24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373880" y="8898901"/>
            <a:ext cx="4053840" cy="511175"/>
          </a:xfrm>
          <a:prstGeom prst="rect">
            <a:avLst/>
          </a:prstGeom>
        </p:spPr>
        <p:txBody>
          <a:bodyPr vert="horz" lIns="122164" tIns="61083" rIns="122164" bIns="61083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9174481" y="8898901"/>
            <a:ext cx="2987040" cy="511175"/>
          </a:xfrm>
          <a:prstGeom prst="rect">
            <a:avLst/>
          </a:prstGeom>
        </p:spPr>
        <p:txBody>
          <a:bodyPr vert="horz" lIns="122164" tIns="61083" rIns="122164" bIns="61083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3038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21638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114" indent="-458114" algn="l" defTabSz="1221638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2581" indent="-381762" algn="l" defTabSz="1221638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048" indent="-305410" algn="l" defTabSz="122163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7867" indent="-305410" algn="l" defTabSz="1221638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8685" indent="-305410" algn="l" defTabSz="1221638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9503" indent="-305410" algn="l" defTabSz="12216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0322" indent="-305410" algn="l" defTabSz="12216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1143" indent="-305410" algn="l" defTabSz="12216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1962" indent="-305410" algn="l" defTabSz="12216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819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638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456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3277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096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4915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5732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6551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4213044" y="91036"/>
            <a:ext cx="3888432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 smtClean="0"/>
              <a:t>103</a:t>
            </a:r>
            <a:r>
              <a:rPr lang="zh-TW" altLang="en-US" b="1" dirty="0" smtClean="0"/>
              <a:t>神學</a:t>
            </a:r>
            <a:r>
              <a:rPr lang="zh-TW" altLang="en-US" b="1" dirty="0" smtClean="0"/>
              <a:t>系學士班課程地圖</a:t>
            </a:r>
            <a:r>
              <a:rPr lang="en-US" altLang="zh-TW" b="1" dirty="0" smtClean="0"/>
              <a:t> </a:t>
            </a:r>
            <a:endParaRPr lang="zh-TW" altLang="en-US" b="1" dirty="0"/>
          </a:p>
        </p:txBody>
      </p:sp>
      <p:cxnSp>
        <p:nvCxnSpPr>
          <p:cNvPr id="37" name="直線接點 36"/>
          <p:cNvCxnSpPr/>
          <p:nvPr/>
        </p:nvCxnSpPr>
        <p:spPr>
          <a:xfrm>
            <a:off x="684652" y="2618874"/>
            <a:ext cx="216024" cy="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直線接點 39"/>
          <p:cNvCxnSpPr/>
          <p:nvPr/>
        </p:nvCxnSpPr>
        <p:spPr>
          <a:xfrm flipV="1">
            <a:off x="1976998" y="2618884"/>
            <a:ext cx="126875" cy="822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直線接點 70"/>
          <p:cNvCxnSpPr/>
          <p:nvPr/>
        </p:nvCxnSpPr>
        <p:spPr>
          <a:xfrm>
            <a:off x="682138" y="1581474"/>
            <a:ext cx="216024" cy="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直線接點 72"/>
          <p:cNvCxnSpPr/>
          <p:nvPr/>
        </p:nvCxnSpPr>
        <p:spPr>
          <a:xfrm flipV="1">
            <a:off x="4298732" y="1588843"/>
            <a:ext cx="124192" cy="15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直線接點 73"/>
          <p:cNvCxnSpPr/>
          <p:nvPr/>
        </p:nvCxnSpPr>
        <p:spPr>
          <a:xfrm flipV="1">
            <a:off x="1974484" y="1581483"/>
            <a:ext cx="126875" cy="751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直線接點 121"/>
          <p:cNvCxnSpPr/>
          <p:nvPr/>
        </p:nvCxnSpPr>
        <p:spPr>
          <a:xfrm>
            <a:off x="684652" y="3707069"/>
            <a:ext cx="216024" cy="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直線接點 124"/>
          <p:cNvCxnSpPr/>
          <p:nvPr/>
        </p:nvCxnSpPr>
        <p:spPr>
          <a:xfrm flipV="1">
            <a:off x="1976998" y="3707079"/>
            <a:ext cx="126875" cy="851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4" name="直線接點 193"/>
          <p:cNvCxnSpPr/>
          <p:nvPr/>
        </p:nvCxnSpPr>
        <p:spPr>
          <a:xfrm>
            <a:off x="679358" y="8063212"/>
            <a:ext cx="216024" cy="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直線接點 195"/>
          <p:cNvCxnSpPr/>
          <p:nvPr/>
        </p:nvCxnSpPr>
        <p:spPr>
          <a:xfrm>
            <a:off x="4293438" y="8068718"/>
            <a:ext cx="126706" cy="3076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直線接點 196"/>
          <p:cNvCxnSpPr/>
          <p:nvPr/>
        </p:nvCxnSpPr>
        <p:spPr>
          <a:xfrm flipV="1">
            <a:off x="1971704" y="8063222"/>
            <a:ext cx="126875" cy="874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直線接點 197"/>
          <p:cNvCxnSpPr/>
          <p:nvPr/>
        </p:nvCxnSpPr>
        <p:spPr>
          <a:xfrm flipV="1">
            <a:off x="6622265" y="8071420"/>
            <a:ext cx="223459" cy="556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5221156" y="4150604"/>
            <a:ext cx="435252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TW" altLang="en-US" sz="105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4451530" y="4404520"/>
            <a:ext cx="184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sz="1000" dirty="0"/>
          </a:p>
        </p:txBody>
      </p:sp>
      <p:cxnSp>
        <p:nvCxnSpPr>
          <p:cNvPr id="223" name="直線接點 222"/>
          <p:cNvCxnSpPr/>
          <p:nvPr/>
        </p:nvCxnSpPr>
        <p:spPr>
          <a:xfrm flipV="1">
            <a:off x="4298835" y="2700216"/>
            <a:ext cx="124192" cy="15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4" name="直線接點 223"/>
          <p:cNvCxnSpPr/>
          <p:nvPr/>
        </p:nvCxnSpPr>
        <p:spPr>
          <a:xfrm flipV="1">
            <a:off x="4303689" y="3705906"/>
            <a:ext cx="124192" cy="15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0" name="直線接點 249"/>
          <p:cNvCxnSpPr/>
          <p:nvPr/>
        </p:nvCxnSpPr>
        <p:spPr>
          <a:xfrm flipV="1">
            <a:off x="6703581" y="1588843"/>
            <a:ext cx="124192" cy="15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2" name="直線接點 251"/>
          <p:cNvCxnSpPr/>
          <p:nvPr/>
        </p:nvCxnSpPr>
        <p:spPr>
          <a:xfrm flipV="1">
            <a:off x="6703659" y="2698462"/>
            <a:ext cx="124192" cy="15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3" name="直線接點 252"/>
          <p:cNvCxnSpPr/>
          <p:nvPr/>
        </p:nvCxnSpPr>
        <p:spPr>
          <a:xfrm flipV="1">
            <a:off x="6703581" y="3705906"/>
            <a:ext cx="124192" cy="15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4" name="直線接點 253"/>
          <p:cNvCxnSpPr/>
          <p:nvPr/>
        </p:nvCxnSpPr>
        <p:spPr>
          <a:xfrm flipV="1">
            <a:off x="6703581" y="4783186"/>
            <a:ext cx="124192" cy="15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5" name="直線接點 254"/>
          <p:cNvCxnSpPr/>
          <p:nvPr/>
        </p:nvCxnSpPr>
        <p:spPr>
          <a:xfrm flipV="1">
            <a:off x="9093027" y="1578877"/>
            <a:ext cx="124192" cy="15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6" name="直線接點 255"/>
          <p:cNvCxnSpPr/>
          <p:nvPr/>
        </p:nvCxnSpPr>
        <p:spPr>
          <a:xfrm flipV="1">
            <a:off x="9099066" y="2695633"/>
            <a:ext cx="124192" cy="15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7" name="直線接點 256"/>
          <p:cNvCxnSpPr/>
          <p:nvPr/>
        </p:nvCxnSpPr>
        <p:spPr>
          <a:xfrm flipV="1">
            <a:off x="9099066" y="3705751"/>
            <a:ext cx="124192" cy="15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8" name="直線接點 257"/>
          <p:cNvCxnSpPr/>
          <p:nvPr/>
        </p:nvCxnSpPr>
        <p:spPr>
          <a:xfrm flipV="1">
            <a:off x="9111012" y="4781958"/>
            <a:ext cx="124192" cy="15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6" name="直線接點 265"/>
          <p:cNvCxnSpPr/>
          <p:nvPr/>
        </p:nvCxnSpPr>
        <p:spPr>
          <a:xfrm>
            <a:off x="684652" y="4756893"/>
            <a:ext cx="216024" cy="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8" name="直線接點 267"/>
          <p:cNvCxnSpPr/>
          <p:nvPr/>
        </p:nvCxnSpPr>
        <p:spPr>
          <a:xfrm flipV="1">
            <a:off x="1969545" y="4756042"/>
            <a:ext cx="126875" cy="851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文字方塊 108"/>
          <p:cNvSpPr txBox="1"/>
          <p:nvPr/>
        </p:nvSpPr>
        <p:spPr>
          <a:xfrm>
            <a:off x="8431112" y="233816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00" dirty="0" smtClean="0"/>
              <a:t>103</a:t>
            </a:r>
            <a:r>
              <a:rPr lang="zh-TW" altLang="en-US" sz="900" dirty="0" smtClean="0"/>
              <a:t>學年</a:t>
            </a:r>
            <a:r>
              <a:rPr lang="zh-TW" altLang="en-US" sz="900" dirty="0" smtClean="0"/>
              <a:t>入學    </a:t>
            </a:r>
            <a:r>
              <a:rPr lang="en-US" altLang="zh-TW" sz="900" dirty="0" smtClean="0"/>
              <a:t>103</a:t>
            </a:r>
            <a:r>
              <a:rPr lang="zh-TW" altLang="en-US" sz="900" dirty="0" smtClean="0"/>
              <a:t>學年</a:t>
            </a:r>
            <a:r>
              <a:rPr lang="zh-TW" altLang="en-US" sz="900" dirty="0" smtClean="0"/>
              <a:t>度</a:t>
            </a:r>
            <a:r>
              <a:rPr lang="zh-TW" altLang="en-US" sz="900" dirty="0" smtClean="0"/>
              <a:t>第</a:t>
            </a:r>
            <a:r>
              <a:rPr lang="en-US" altLang="zh-TW" sz="900" dirty="0" smtClean="0"/>
              <a:t>6</a:t>
            </a:r>
            <a:r>
              <a:rPr lang="zh-TW" altLang="en-US" sz="900" dirty="0" smtClean="0"/>
              <a:t>次</a:t>
            </a:r>
            <a:r>
              <a:rPr lang="zh-TW" altLang="en-US" sz="900" dirty="0" smtClean="0"/>
              <a:t>院系課程委員會議訂定</a:t>
            </a:r>
            <a:r>
              <a:rPr lang="en-US" altLang="zh-TW" sz="900" dirty="0" smtClean="0"/>
              <a:t>104.03.25</a:t>
            </a:r>
            <a:endParaRPr lang="en-US" altLang="zh-TW" sz="900" dirty="0" smtClean="0"/>
          </a:p>
          <a:p>
            <a:r>
              <a:rPr lang="en-US" altLang="zh-TW" sz="900" dirty="0" smtClean="0"/>
              <a:t>                             </a:t>
            </a:r>
            <a:endParaRPr lang="zh-TW" altLang="en-US" sz="9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353128" y="7544204"/>
            <a:ext cx="309634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200" dirty="0" smtClean="0">
                <a:solidFill>
                  <a:srgbClr val="222222"/>
                </a:solidFill>
                <a:latin typeface="細明體" pitchFamily="49" charset="-120"/>
                <a:ea typeface="細明體" pitchFamily="49" charset="-120"/>
                <a:cs typeface="Arial" pitchFamily="34" charset="0"/>
              </a:rPr>
              <a:t>備註：共有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/>
                <a:ea typeface="細明體" pitchFamily="49" charset="-120"/>
                <a:cs typeface="Arial" pitchFamily="34" charset="0"/>
              </a:rPr>
              <a:t> 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A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、Ｂ、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C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、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D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四個模組。每名學生可以自由選修其中二個模組，每個模組至少修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16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個學分</a:t>
            </a:r>
            <a:r>
              <a:rPr kumimoji="1" lang="zh-TW" altLang="en-US" sz="1200" dirty="0" smtClean="0">
                <a:latin typeface="Arial" pitchFamily="34" charset="0"/>
                <a:ea typeface="新細明體" pitchFamily="18" charset="-120"/>
                <a:cs typeface="Arial" pitchFamily="34" charset="0"/>
              </a:rPr>
              <a:t>。建議</a:t>
            </a:r>
            <a:r>
              <a:rPr kumimoji="1" lang="zh-TW" altLang="en-US" sz="1200" dirty="0" smtClean="0">
                <a:solidFill>
                  <a:srgbClr val="222222"/>
                </a:solidFill>
                <a:latin typeface="細明體" pitchFamily="49" charset="-120"/>
                <a:ea typeface="細明體" pitchFamily="49" charset="-120"/>
                <a:cs typeface="Arial" pitchFamily="34" charset="0"/>
              </a:rPr>
              <a:t>走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學術組者，選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A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、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B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兩個模組，走實務組者，選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C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、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D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兩個模組，走綜合組可選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A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、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B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、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C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、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D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四個模組。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/>
            </a:r>
            <a:b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</a:b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/>
            </a:r>
            <a:b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</a:br>
            <a:endParaRPr kumimoji="1" lang="zh-TW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cxnSp>
        <p:nvCxnSpPr>
          <p:cNvPr id="12" name="直線接點 11"/>
          <p:cNvCxnSpPr>
            <a:endCxn id="113" idx="1"/>
          </p:cNvCxnSpPr>
          <p:nvPr/>
        </p:nvCxnSpPr>
        <p:spPr>
          <a:xfrm>
            <a:off x="686271" y="6601487"/>
            <a:ext cx="22739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>
            <a:off x="182215" y="695481"/>
            <a:ext cx="12455764" cy="8591094"/>
            <a:chOff x="182215" y="587483"/>
            <a:chExt cx="12455764" cy="8591094"/>
          </a:xfrm>
        </p:grpSpPr>
        <p:sp>
          <p:nvSpPr>
            <p:cNvPr id="3" name="五邊形 2"/>
            <p:cNvSpPr/>
            <p:nvPr/>
          </p:nvSpPr>
          <p:spPr>
            <a:xfrm>
              <a:off x="2196820" y="587483"/>
              <a:ext cx="2016224" cy="360040"/>
            </a:xfrm>
            <a:prstGeom prst="homePlate">
              <a:avLst/>
            </a:prstGeom>
            <a:solidFill>
              <a:schemeClr val="bg1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8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一年級</a:t>
              </a:r>
              <a:endParaRPr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4" name="＞形箭號 3"/>
            <p:cNvSpPr/>
            <p:nvPr/>
          </p:nvSpPr>
          <p:spPr>
            <a:xfrm>
              <a:off x="4645092" y="587483"/>
              <a:ext cx="1912133" cy="360040"/>
            </a:xfrm>
            <a:prstGeom prst="chevron">
              <a:avLst/>
            </a:prstGeom>
            <a:solidFill>
              <a:schemeClr val="bg1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8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二年級</a:t>
              </a:r>
              <a:endParaRPr lang="en-US" altLang="zh-TW" sz="1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5" name="＞形箭號 4"/>
            <p:cNvSpPr/>
            <p:nvPr/>
          </p:nvSpPr>
          <p:spPr>
            <a:xfrm>
              <a:off x="7053439" y="587483"/>
              <a:ext cx="1912133" cy="360040"/>
            </a:xfrm>
            <a:prstGeom prst="chevron">
              <a:avLst/>
            </a:prstGeom>
            <a:solidFill>
              <a:schemeClr val="bg1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8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三年級</a:t>
              </a:r>
              <a:endParaRPr lang="en-US" altLang="zh-TW" sz="1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6" name="＞形箭號 5"/>
            <p:cNvSpPr/>
            <p:nvPr/>
          </p:nvSpPr>
          <p:spPr>
            <a:xfrm>
              <a:off x="9429703" y="587483"/>
              <a:ext cx="1912133" cy="360040"/>
            </a:xfrm>
            <a:prstGeom prst="chevron">
              <a:avLst/>
            </a:prstGeom>
            <a:solidFill>
              <a:schemeClr val="bg1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8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四年級</a:t>
              </a:r>
              <a:endParaRPr lang="en-US" altLang="zh-TW" sz="1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7" name="＞形箭號 6"/>
            <p:cNvSpPr/>
            <p:nvPr/>
          </p:nvSpPr>
          <p:spPr>
            <a:xfrm>
              <a:off x="11629868" y="587483"/>
              <a:ext cx="1008111" cy="360040"/>
            </a:xfrm>
            <a:prstGeom prst="chevron">
              <a:avLst/>
            </a:prstGeom>
            <a:solidFill>
              <a:schemeClr val="bg1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8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職業</a:t>
              </a:r>
              <a:endParaRPr lang="en-US" altLang="zh-TW" sz="1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36" name="圓角矩形 35"/>
            <p:cNvSpPr/>
            <p:nvPr/>
          </p:nvSpPr>
          <p:spPr>
            <a:xfrm>
              <a:off x="908116" y="2171658"/>
              <a:ext cx="1072680" cy="87571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ctr"/>
            <a:lstStyle/>
            <a:p>
              <a:pPr algn="ctr"/>
              <a:r>
                <a:rPr lang="en-US" altLang="zh-TW" sz="1200" b="1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B.</a:t>
              </a:r>
            </a:p>
            <a:p>
              <a:pPr algn="ctr"/>
              <a:r>
                <a:rPr lang="zh-TW" altLang="en-US" sz="1200" b="1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神學專業學術模組</a:t>
              </a:r>
              <a:endParaRPr lang="en-US" altLang="zh-TW" sz="1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1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至少須</a:t>
              </a:r>
              <a:r>
                <a:rPr lang="zh-TW" altLang="en-US" sz="11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修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滿</a:t>
              </a:r>
              <a:endParaRPr lang="en-US" altLang="zh-TW" sz="1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16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學分</a:t>
              </a:r>
              <a:endParaRPr lang="zh-TW" altLang="en-US" sz="11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70" name="圓角矩形 69"/>
            <p:cNvSpPr/>
            <p:nvPr/>
          </p:nvSpPr>
          <p:spPr>
            <a:xfrm>
              <a:off x="908116" y="1068516"/>
              <a:ext cx="1072680" cy="87242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ctr"/>
            <a:lstStyle/>
            <a:p>
              <a:pPr algn="ctr"/>
              <a:r>
                <a:rPr lang="en-US" altLang="zh-TW" sz="1200" b="1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A.</a:t>
              </a:r>
            </a:p>
            <a:p>
              <a:pPr algn="ctr"/>
              <a:r>
                <a:rPr lang="zh-TW" altLang="en-US" sz="1200" b="1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聖經專業學術模組</a:t>
              </a:r>
              <a:endParaRPr lang="en-US" altLang="zh-TW" sz="1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zh-TW" altLang="en-US" sz="11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至少須修滿</a:t>
              </a:r>
              <a:endParaRPr lang="en-US" altLang="zh-TW" sz="11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en-US" altLang="zh-TW" sz="11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16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學分</a:t>
              </a:r>
              <a:endParaRPr lang="zh-TW" altLang="en-US" sz="11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93" name="圓角矩形 192"/>
            <p:cNvSpPr/>
            <p:nvPr/>
          </p:nvSpPr>
          <p:spPr>
            <a:xfrm>
              <a:off x="909074" y="7464898"/>
              <a:ext cx="977652" cy="146430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61083" rIns="0" bIns="61083" spcCol="0" rtlCol="0" anchor="ctr"/>
            <a:lstStyle/>
            <a:p>
              <a:pPr algn="ctr"/>
              <a:r>
                <a:rPr lang="zh-TW" altLang="en-US" sz="12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博雅教</a:t>
              </a:r>
              <a:r>
                <a:rPr lang="zh-TW" altLang="en-US" sz="12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育</a:t>
              </a:r>
              <a:endParaRPr lang="en-US" altLang="zh-TW" sz="1200" b="1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r>
                <a:rPr lang="en-US" altLang="zh-TW" sz="12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28</a:t>
              </a:r>
              <a:r>
                <a:rPr lang="zh-TW" altLang="en-US" sz="12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學分</a:t>
              </a:r>
              <a:endParaRPr lang="zh-TW" altLang="en-US" sz="12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80" name="矩形 179"/>
            <p:cNvSpPr/>
            <p:nvPr/>
          </p:nvSpPr>
          <p:spPr>
            <a:xfrm>
              <a:off x="11845892" y="1091539"/>
              <a:ext cx="720081" cy="1872208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t"/>
            <a:lstStyle/>
            <a:p>
              <a:endParaRPr lang="en-US" altLang="zh-TW" sz="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zh-TW" sz="8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　</a:t>
              </a:r>
            </a:p>
            <a:p>
              <a:endParaRPr lang="en-US" altLang="zh-TW" sz="8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教會教師</a:t>
              </a:r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、傳道師</a:t>
              </a:r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、宣教師</a:t>
              </a:r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、神學研究工作者</a:t>
              </a:r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、普世教會工作者</a:t>
              </a:r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。</a:t>
              </a:r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82" name="矩形 181"/>
            <p:cNvSpPr/>
            <p:nvPr/>
          </p:nvSpPr>
          <p:spPr>
            <a:xfrm>
              <a:off x="11485852" y="1523587"/>
              <a:ext cx="317125" cy="1042441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t"/>
            <a:lstStyle/>
            <a:p>
              <a:pPr indent="-49213" algn="ctr"/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5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學術組</a:t>
              </a:r>
              <a:endParaRPr lang="en-US" altLang="zh-TW" sz="15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65" name="矩形 164"/>
            <p:cNvSpPr/>
            <p:nvPr/>
          </p:nvSpPr>
          <p:spPr>
            <a:xfrm>
              <a:off x="2064252" y="1091539"/>
              <a:ext cx="1146024" cy="864096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</a:t>
              </a:r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73" name="矩形 172"/>
            <p:cNvSpPr/>
            <p:nvPr/>
          </p:nvSpPr>
          <p:spPr>
            <a:xfrm>
              <a:off x="2048111" y="2180496"/>
              <a:ext cx="1146024" cy="866873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</a:t>
              </a:r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75" name="圓角矩形 174"/>
            <p:cNvSpPr/>
            <p:nvPr/>
          </p:nvSpPr>
          <p:spPr>
            <a:xfrm>
              <a:off x="913664" y="3239210"/>
              <a:ext cx="1072680" cy="87571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ctr"/>
            <a:lstStyle/>
            <a:p>
              <a:pPr algn="ctr"/>
              <a:r>
                <a:rPr lang="en-US" altLang="zh-TW" sz="12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C.</a:t>
              </a:r>
            </a:p>
            <a:p>
              <a:pPr algn="ctr"/>
              <a:r>
                <a:rPr lang="zh-TW" altLang="en-US" sz="1200" b="1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教會事工實務</a:t>
              </a:r>
              <a:endParaRPr lang="en-US" altLang="zh-TW" sz="1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200" b="1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模組</a:t>
              </a:r>
              <a:endParaRPr lang="en-US" altLang="zh-TW" sz="1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1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至少須修滿</a:t>
              </a:r>
              <a:endParaRPr lang="en-US" altLang="zh-TW" sz="11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en-US" altLang="zh-TW" sz="11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16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學分</a:t>
              </a:r>
              <a:endParaRPr lang="zh-TW" altLang="en-US" sz="11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83" name="矩形 182"/>
            <p:cNvSpPr/>
            <p:nvPr/>
          </p:nvSpPr>
          <p:spPr>
            <a:xfrm>
              <a:off x="2058121" y="3251779"/>
              <a:ext cx="1146024" cy="863141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</a:t>
              </a:r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26" name="矩形 225"/>
            <p:cNvSpPr/>
            <p:nvPr/>
          </p:nvSpPr>
          <p:spPr>
            <a:xfrm>
              <a:off x="4412914" y="1066601"/>
              <a:ext cx="1159249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endParaRPr lang="en-US" altLang="zh-TW" sz="1200" b="1" u="sng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‧</a:t>
              </a:r>
              <a:endPara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27" name="矩形 226"/>
            <p:cNvSpPr/>
            <p:nvPr/>
          </p:nvSpPr>
          <p:spPr>
            <a:xfrm>
              <a:off x="4357060" y="2171659"/>
              <a:ext cx="1159249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endParaRPr lang="en-US" altLang="zh-TW" sz="1200" b="1" u="sng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宗教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行為與精神醫學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endPara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28" name="矩形 227"/>
            <p:cNvSpPr/>
            <p:nvPr/>
          </p:nvSpPr>
          <p:spPr>
            <a:xfrm>
              <a:off x="4389110" y="3251779"/>
              <a:ext cx="1159249" cy="863142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實習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</p:txBody>
        </p:sp>
        <p:sp>
          <p:nvSpPr>
            <p:cNvPr id="229" name="矩形 228"/>
            <p:cNvSpPr/>
            <p:nvPr/>
          </p:nvSpPr>
          <p:spPr>
            <a:xfrm>
              <a:off x="4404722" y="4302022"/>
              <a:ext cx="1159249" cy="882373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endParaRPr lang="en-US" altLang="zh-TW" sz="1200" b="1" u="sng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93663" indent="-93663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社工導論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34" name="矩形 233"/>
            <p:cNvSpPr/>
            <p:nvPr/>
          </p:nvSpPr>
          <p:spPr>
            <a:xfrm>
              <a:off x="6848705" y="1055088"/>
              <a:ext cx="1130638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endParaRPr lang="en-US" altLang="zh-TW" sz="1200" b="1" u="sng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智慧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舊約歷史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聖經語言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進階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I(2)</a:t>
              </a: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35" name="矩形 234"/>
            <p:cNvSpPr/>
            <p:nvPr/>
          </p:nvSpPr>
          <p:spPr>
            <a:xfrm>
              <a:off x="6853733" y="2180496"/>
              <a:ext cx="1130638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神學家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當代神學思想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endPara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神學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詮釋學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</p:txBody>
        </p:sp>
        <p:sp>
          <p:nvSpPr>
            <p:cNvPr id="236" name="矩形 235"/>
            <p:cNvSpPr/>
            <p:nvPr/>
          </p:nvSpPr>
          <p:spPr>
            <a:xfrm>
              <a:off x="6853733" y="3235865"/>
              <a:ext cx="1130638" cy="879056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教會實習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III(2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本土禮儀與崇拜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37" name="矩形 236"/>
            <p:cNvSpPr/>
            <p:nvPr/>
          </p:nvSpPr>
          <p:spPr>
            <a:xfrm>
              <a:off x="6797638" y="4302022"/>
              <a:ext cx="1130638" cy="882373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教會與家庭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/>
              <a:endPara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42" name="矩形 241"/>
            <p:cNvSpPr/>
            <p:nvPr/>
          </p:nvSpPr>
          <p:spPr>
            <a:xfrm>
              <a:off x="9246088" y="1051904"/>
              <a:ext cx="1127690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新約的書信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聖經信仰與科學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43" name="矩形 242"/>
            <p:cNvSpPr/>
            <p:nvPr/>
          </p:nvSpPr>
          <p:spPr>
            <a:xfrm>
              <a:off x="9209032" y="2171657"/>
              <a:ext cx="1127690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婦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女神學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世界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諸宗教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44" name="矩形 243"/>
            <p:cNvSpPr/>
            <p:nvPr/>
          </p:nvSpPr>
          <p:spPr>
            <a:xfrm>
              <a:off x="9239870" y="3235951"/>
              <a:ext cx="1127690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教會音樂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宣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教與佈道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行政與管理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</p:txBody>
        </p:sp>
        <p:sp>
          <p:nvSpPr>
            <p:cNvPr id="245" name="矩形 244"/>
            <p:cNvSpPr/>
            <p:nvPr/>
          </p:nvSpPr>
          <p:spPr>
            <a:xfrm>
              <a:off x="9246088" y="4306960"/>
              <a:ext cx="1127690" cy="877435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老人事工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社會機構實習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46" name="矩形 245"/>
            <p:cNvSpPr/>
            <p:nvPr/>
          </p:nvSpPr>
          <p:spPr>
            <a:xfrm>
              <a:off x="10373778" y="1051904"/>
              <a:ext cx="1040066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啟示文學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先知文學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47" name="矩形 246"/>
            <p:cNvSpPr/>
            <p:nvPr/>
          </p:nvSpPr>
          <p:spPr>
            <a:xfrm>
              <a:off x="10373778" y="2178358"/>
              <a:ext cx="1097430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endPara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生態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神學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神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學與文化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endPara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itchFamily="34" charset="0"/>
                <a:buChar char="•"/>
              </a:pPr>
              <a:endPara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48" name="矩形 247"/>
            <p:cNvSpPr/>
            <p:nvPr/>
          </p:nvSpPr>
          <p:spPr>
            <a:xfrm>
              <a:off x="10405732" y="3251779"/>
              <a:ext cx="1097430" cy="863142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講道學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/>
              <a:endPara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49" name="矩形 248"/>
            <p:cNvSpPr/>
            <p:nvPr/>
          </p:nvSpPr>
          <p:spPr>
            <a:xfrm>
              <a:off x="10388422" y="4257579"/>
              <a:ext cx="1097430" cy="926816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教會與社區營造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</a:t>
              </a:r>
              <a:r>
                <a:rPr lang="zh-TW" altLang="en-US" sz="90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機構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實習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II(2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84" name="矩形 183"/>
            <p:cNvSpPr/>
            <p:nvPr/>
          </p:nvSpPr>
          <p:spPr>
            <a:xfrm>
              <a:off x="2032982" y="4308684"/>
              <a:ext cx="1146024" cy="875712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</a:t>
              </a:r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78" name="圓角矩形 177"/>
            <p:cNvSpPr/>
            <p:nvPr/>
          </p:nvSpPr>
          <p:spPr>
            <a:xfrm>
              <a:off x="905523" y="4308684"/>
              <a:ext cx="1072680" cy="87571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ctr"/>
            <a:lstStyle/>
            <a:p>
              <a:pPr algn="ctr"/>
              <a:r>
                <a:rPr lang="en-US" altLang="zh-TW" sz="12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D.</a:t>
              </a:r>
            </a:p>
            <a:p>
              <a:pPr algn="ctr"/>
              <a:r>
                <a:rPr lang="zh-TW" altLang="en-US" sz="12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社會服務實務</a:t>
              </a:r>
              <a:endParaRPr lang="en-US" altLang="zh-TW" sz="1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zh-TW" altLang="en-US" sz="12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模組</a:t>
              </a:r>
              <a:endParaRPr lang="en-US" altLang="zh-TW" sz="1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zh-TW" altLang="en-US" sz="11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至少須修滿</a:t>
              </a:r>
              <a:endParaRPr lang="en-US" altLang="zh-TW" sz="11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en-US" altLang="zh-TW" sz="11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16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學分</a:t>
              </a:r>
              <a:endParaRPr lang="zh-TW" altLang="en-US" sz="11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75" name="矩形 274"/>
            <p:cNvSpPr/>
            <p:nvPr/>
          </p:nvSpPr>
          <p:spPr>
            <a:xfrm>
              <a:off x="6827851" y="5728375"/>
              <a:ext cx="1130638" cy="1444735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endParaRPr lang="en-US" altLang="zh-TW" sz="1200" b="1" u="sng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77" name="矩形 276"/>
            <p:cNvSpPr/>
            <p:nvPr/>
          </p:nvSpPr>
          <p:spPr>
            <a:xfrm>
              <a:off x="9246088" y="5722149"/>
              <a:ext cx="1127690" cy="1450961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endParaRPr lang="en-US" altLang="zh-TW" sz="1200" b="1" u="sng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78" name="矩形 277"/>
            <p:cNvSpPr/>
            <p:nvPr/>
          </p:nvSpPr>
          <p:spPr>
            <a:xfrm>
              <a:off x="10436460" y="5722149"/>
              <a:ext cx="1034748" cy="1461430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endParaRPr lang="en-US" altLang="zh-TW" sz="1200" b="1" u="sng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88" name="矩形 287"/>
            <p:cNvSpPr/>
            <p:nvPr/>
          </p:nvSpPr>
          <p:spPr>
            <a:xfrm>
              <a:off x="11872594" y="3156085"/>
              <a:ext cx="725022" cy="2470371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t"/>
            <a:lstStyle/>
            <a:p>
              <a:endParaRPr lang="en-US" altLang="zh-TW" sz="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endParaRPr lang="en-US" altLang="zh-TW" sz="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幹事</a:t>
              </a:r>
              <a:endPara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傳道幹事</a:t>
              </a:r>
              <a:endPara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助理傳道</a:t>
              </a:r>
              <a:endPara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社區幹事</a:t>
              </a:r>
              <a:endPara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行政祕書</a:t>
              </a:r>
              <a:endPara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區牧</a:t>
              </a:r>
              <a:endPara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宣教師、關懷師、社會機構工作人員。</a:t>
              </a:r>
              <a:endParaRPr lang="en-US" altLang="zh-TW" sz="11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90" name="矩形 289"/>
            <p:cNvSpPr/>
            <p:nvPr/>
          </p:nvSpPr>
          <p:spPr>
            <a:xfrm>
              <a:off x="11567254" y="3395796"/>
              <a:ext cx="278638" cy="1788600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t"/>
            <a:lstStyle/>
            <a:p>
              <a:pPr indent="-49213" algn="ctr"/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5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5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實務組</a:t>
              </a:r>
              <a:endParaRPr lang="en-US" altLang="zh-TW" sz="15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91" name="矩形 290"/>
            <p:cNvSpPr/>
            <p:nvPr/>
          </p:nvSpPr>
          <p:spPr>
            <a:xfrm>
              <a:off x="11865629" y="5946384"/>
              <a:ext cx="725022" cy="1306405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t"/>
            <a:lstStyle/>
            <a:p>
              <a:endParaRPr lang="en-US" altLang="zh-TW" sz="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zh-TW" sz="8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　</a:t>
              </a:r>
            </a:p>
            <a:p>
              <a:endParaRPr lang="en-US" altLang="zh-TW" sz="8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畢業後，上述職涯進路皆可。</a:t>
              </a:r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93" name="矩形 292"/>
            <p:cNvSpPr/>
            <p:nvPr/>
          </p:nvSpPr>
          <p:spPr>
            <a:xfrm>
              <a:off x="11567254" y="5722150"/>
              <a:ext cx="235723" cy="1530639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t"/>
            <a:lstStyle/>
            <a:p>
              <a:pPr indent="-49213" algn="ctr"/>
              <a:endParaRPr lang="en-US" altLang="zh-TW" sz="15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indent="-49213" algn="ctr"/>
              <a:r>
                <a:rPr lang="zh-TW" altLang="en-US" sz="15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綜合組</a:t>
              </a:r>
              <a:endParaRPr lang="en-US" altLang="zh-TW" sz="15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5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" name="圓角矩形 1"/>
            <p:cNvSpPr/>
            <p:nvPr/>
          </p:nvSpPr>
          <p:spPr>
            <a:xfrm>
              <a:off x="182215" y="792295"/>
              <a:ext cx="504056" cy="81369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2164" tIns="61083" rIns="122164" bIns="61083" spcCol="0" rtlCol="0" anchor="ctr"/>
            <a:lstStyle/>
            <a:p>
              <a:pPr algn="ctr"/>
              <a:r>
                <a:rPr lang="zh-TW" altLang="en-US" sz="18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神學系課程模組化與分流化</a:t>
              </a:r>
              <a:endParaRPr lang="zh-TW" altLang="en-US" sz="18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13" name="矩形 212"/>
            <p:cNvSpPr/>
            <p:nvPr/>
          </p:nvSpPr>
          <p:spPr>
            <a:xfrm>
              <a:off x="3215577" y="1091539"/>
              <a:ext cx="1168888" cy="864096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</a:t>
              </a:r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16" name="矩形 215"/>
            <p:cNvSpPr/>
            <p:nvPr/>
          </p:nvSpPr>
          <p:spPr>
            <a:xfrm>
              <a:off x="3182964" y="2180496"/>
              <a:ext cx="1168888" cy="866873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</a:t>
              </a:r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20" name="矩形 219"/>
            <p:cNvSpPr/>
            <p:nvPr/>
          </p:nvSpPr>
          <p:spPr>
            <a:xfrm>
              <a:off x="3185889" y="3251779"/>
              <a:ext cx="1168888" cy="863141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</a:t>
              </a:r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21" name="矩形 220"/>
            <p:cNvSpPr/>
            <p:nvPr/>
          </p:nvSpPr>
          <p:spPr>
            <a:xfrm>
              <a:off x="3220222" y="4308684"/>
              <a:ext cx="1168888" cy="875712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</a:t>
              </a:r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30" name="矩形 229"/>
            <p:cNvSpPr/>
            <p:nvPr/>
          </p:nvSpPr>
          <p:spPr>
            <a:xfrm>
              <a:off x="5587077" y="1066601"/>
              <a:ext cx="1186361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四福音書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摩西五經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2)</a:t>
              </a:r>
              <a:endParaRPr lang="en-US" altLang="zh-TW" sz="9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31" name="矩形 230"/>
            <p:cNvSpPr/>
            <p:nvPr/>
          </p:nvSpPr>
          <p:spPr>
            <a:xfrm>
              <a:off x="5587077" y="2180487"/>
              <a:ext cx="1186361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endPara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93663" indent="-93663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台灣教會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史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2)</a:t>
              </a:r>
            </a:p>
            <a:p>
              <a:pPr marL="93663" indent="-93663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基督教思想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史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  <a:endPara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93663" indent="-93663"/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32" name="矩形 231"/>
            <p:cNvSpPr/>
            <p:nvPr/>
          </p:nvSpPr>
          <p:spPr>
            <a:xfrm>
              <a:off x="5588589" y="3238275"/>
              <a:ext cx="1186361" cy="876646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endParaRPr lang="en-US" altLang="zh-TW" sz="1200" b="1" u="sng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敬拜讚美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實習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兒童與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青少年事工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</p:txBody>
        </p:sp>
        <p:sp>
          <p:nvSpPr>
            <p:cNvPr id="233" name="矩形 232"/>
            <p:cNvSpPr/>
            <p:nvPr/>
          </p:nvSpPr>
          <p:spPr>
            <a:xfrm>
              <a:off x="5621588" y="4287343"/>
              <a:ext cx="1224136" cy="897052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>
                <a:lnSpc>
                  <a:spcPts val="1600"/>
                </a:lnSpc>
              </a:pPr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endParaRPr lang="en-US" altLang="zh-TW" sz="1200" b="1" u="sng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lnSpc>
                  <a:spcPts val="1600"/>
                </a:lnSpc>
                <a:buFont typeface="Arial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性別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議題研究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  <a:endPara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38" name="矩形 237"/>
            <p:cNvSpPr/>
            <p:nvPr/>
          </p:nvSpPr>
          <p:spPr>
            <a:xfrm>
              <a:off x="7984370" y="1051905"/>
              <a:ext cx="1173807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使徒行傳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聖經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語言進階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II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39" name="矩形 238"/>
            <p:cNvSpPr/>
            <p:nvPr/>
          </p:nvSpPr>
          <p:spPr>
            <a:xfrm>
              <a:off x="8000710" y="2143718"/>
              <a:ext cx="1173807" cy="925811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台灣本土神學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教會合一學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教義學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專題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40" name="矩形 239"/>
            <p:cNvSpPr/>
            <p:nvPr/>
          </p:nvSpPr>
          <p:spPr>
            <a:xfrm>
              <a:off x="7995596" y="3235865"/>
              <a:ext cx="1173807" cy="879056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教會實習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IV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/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41" name="矩形 240"/>
            <p:cNvSpPr/>
            <p:nvPr/>
          </p:nvSpPr>
          <p:spPr>
            <a:xfrm>
              <a:off x="7995596" y="4302022"/>
              <a:ext cx="1173807" cy="882373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endParaRPr lang="en-US" altLang="zh-TW" sz="1200" b="1" u="sng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認識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NGO(2)</a:t>
              </a:r>
              <a:endPara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牧諮商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領導與團隊服事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2)</a:t>
              </a: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76" name="矩形 275"/>
            <p:cNvSpPr/>
            <p:nvPr/>
          </p:nvSpPr>
          <p:spPr>
            <a:xfrm>
              <a:off x="7951836" y="5722149"/>
              <a:ext cx="1209326" cy="1450960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/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05" name="矩形 104"/>
            <p:cNvSpPr/>
            <p:nvPr/>
          </p:nvSpPr>
          <p:spPr>
            <a:xfrm>
              <a:off x="2140537" y="7464898"/>
              <a:ext cx="1130638" cy="1713679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7</a:t>
              </a:r>
              <a:endParaRPr lang="en-US" altLang="zh-TW" sz="1200" b="1" u="sng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>
                <a:buFont typeface="Arial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國文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   </a:t>
              </a:r>
              <a:endPara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>
                <a:buFont typeface="Arial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英文</a:t>
              </a:r>
              <a:r>
                <a:rPr lang="el-GR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Ι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>
                <a:buFont typeface="Arial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體育</a:t>
              </a:r>
              <a:r>
                <a:rPr lang="el-GR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Ι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(0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>
                <a:buFont typeface="Arial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勞務教育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(1)</a:t>
              </a:r>
            </a:p>
            <a:p>
              <a:pPr>
                <a:buFont typeface="Arial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勞務訓練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(0)</a:t>
              </a:r>
              <a:endPara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>
                <a:buFont typeface="Arial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長榮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精神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>
                <a:buFont typeface="Arial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全民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國防教育 軍事訓練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-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國際情勢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(0)</a:t>
              </a:r>
            </a:p>
            <a:p>
              <a:endParaRPr lang="en-US" altLang="zh-TW" sz="900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9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06" name="矩形 105"/>
            <p:cNvSpPr/>
            <p:nvPr/>
          </p:nvSpPr>
          <p:spPr>
            <a:xfrm>
              <a:off x="3355561" y="7464899"/>
              <a:ext cx="1168888" cy="1713676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>
                <a:buFont typeface="Arial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英文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Ⅱ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>
                <a:buFont typeface="Arial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體育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Ⅱ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(0)</a:t>
              </a:r>
            </a:p>
            <a:p>
              <a:pPr>
                <a:buFont typeface="Arial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音樂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欣賞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>
                <a:buFont typeface="Arial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勞務實習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(0)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endPara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>
                <a:buFont typeface="Arial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全民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國防教育 軍事訓練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-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國防政策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(0)</a:t>
              </a:r>
            </a:p>
            <a:p>
              <a:pPr algn="ctr"/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07" name="矩形 106"/>
            <p:cNvSpPr/>
            <p:nvPr/>
          </p:nvSpPr>
          <p:spPr>
            <a:xfrm>
              <a:off x="5723616" y="7464902"/>
              <a:ext cx="1130638" cy="1224133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6</a:t>
              </a:r>
              <a:endParaRPr lang="en-US" altLang="zh-TW" sz="1200" b="1" u="sng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>
                <a:buFont typeface="Arial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外語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初級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Ⅱ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>
                <a:buFont typeface="Arial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體育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Ⅳ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(0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>
                <a:buFont typeface="Arial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自然科學概論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endPara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>
                <a:buFont typeface="Arial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通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識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algn="ctr"/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08" name="矩形 107"/>
            <p:cNvSpPr/>
            <p:nvPr/>
          </p:nvSpPr>
          <p:spPr>
            <a:xfrm>
              <a:off x="4587682" y="7464899"/>
              <a:ext cx="1130638" cy="1224136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5</a:t>
              </a:r>
            </a:p>
            <a:p>
              <a:pPr>
                <a:buFont typeface="Arial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外語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初級</a:t>
              </a:r>
              <a:r>
                <a:rPr lang="el-GR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Ι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>
                <a:buFont typeface="Arial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體育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Ⅲ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(0)</a:t>
              </a:r>
            </a:p>
            <a:p>
              <a:pPr>
                <a:buFont typeface="Arial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服務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學習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(1)</a:t>
              </a:r>
            </a:p>
            <a:p>
              <a:pPr>
                <a:buFont typeface="Arial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通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識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algn="ctr"/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16" name="矩形 115"/>
            <p:cNvSpPr/>
            <p:nvPr/>
          </p:nvSpPr>
          <p:spPr>
            <a:xfrm>
              <a:off x="6923221" y="7464902"/>
              <a:ext cx="1130638" cy="1224135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</a:p>
            <a:p>
              <a:pPr>
                <a:buFont typeface="Arial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基督教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倫理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>
                <a:buFont typeface="Arial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通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識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17" name="矩形 116"/>
            <p:cNvSpPr/>
            <p:nvPr/>
          </p:nvSpPr>
          <p:spPr>
            <a:xfrm>
              <a:off x="8056984" y="7467213"/>
              <a:ext cx="1130638" cy="1224136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</a:t>
              </a:r>
            </a:p>
            <a:p>
              <a:pPr>
                <a:buFont typeface="Arial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通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識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  <a:endParaRPr lang="en-US" altLang="zh-TW" sz="9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13" name="圓角矩形 112"/>
            <p:cNvSpPr/>
            <p:nvPr/>
          </p:nvSpPr>
          <p:spPr>
            <a:xfrm>
              <a:off x="913664" y="5803399"/>
              <a:ext cx="1072680" cy="138018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ctr"/>
            <a:lstStyle/>
            <a:p>
              <a:pPr algn="ctr"/>
              <a:r>
                <a:rPr lang="zh-TW" altLang="en-US" sz="12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基礎模組</a:t>
              </a:r>
              <a:endParaRPr lang="en-US" altLang="zh-TW" sz="12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r>
                <a:rPr lang="en-US" altLang="zh-TW" sz="12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44</a:t>
              </a:r>
              <a:r>
                <a:rPr lang="zh-TW" altLang="en-US" sz="12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學分</a:t>
              </a:r>
              <a:endParaRPr lang="zh-TW" altLang="en-US" sz="12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14" name="矩形 113"/>
            <p:cNvSpPr/>
            <p:nvPr/>
          </p:nvSpPr>
          <p:spPr>
            <a:xfrm>
              <a:off x="2048111" y="5661569"/>
              <a:ext cx="1273096" cy="1530640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修課程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13</a:t>
              </a:r>
              <a:endParaRPr lang="en-US" altLang="zh-TW" sz="1200" b="1" u="sng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itchFamily="34" charset="0"/>
                <a:buChar char="•"/>
              </a:pPr>
              <a:r>
                <a:rPr lang="zh-TW" altLang="en-US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聖經綜覽</a:t>
              </a:r>
              <a:r>
                <a:rPr lang="en-US" altLang="zh-TW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</a:t>
              </a:r>
              <a:r>
                <a:rPr lang="zh-TW" altLang="en-US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zh-TW" altLang="en-US" sz="8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合唱聖</a:t>
              </a:r>
              <a:r>
                <a:rPr lang="zh-TW" altLang="en-US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樂概論</a:t>
              </a:r>
              <a:r>
                <a:rPr lang="en-US" altLang="zh-TW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</a:t>
              </a:r>
              <a:r>
                <a:rPr lang="zh-TW" altLang="en-US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(1)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zh-TW" altLang="en-US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研究方法與報告撰寫</a:t>
              </a:r>
              <a:r>
                <a:rPr lang="en-US" altLang="zh-TW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zh-TW" altLang="en-US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靈命</a:t>
              </a:r>
              <a:r>
                <a:rPr lang="zh-TW" altLang="en-US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操練</a:t>
              </a:r>
              <a:r>
                <a:rPr lang="en-US" altLang="zh-TW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endParaRPr lang="en-US" altLang="zh-TW" sz="8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itchFamily="34" charset="0"/>
                <a:buChar char="•"/>
              </a:pPr>
              <a:r>
                <a:rPr lang="zh-TW" altLang="en-US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社會學導論</a:t>
              </a:r>
              <a:r>
                <a:rPr lang="en-US" altLang="zh-TW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zh-TW" altLang="en-US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人際關係與溝通</a:t>
              </a:r>
              <a:r>
                <a:rPr lang="en-US" altLang="zh-TW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endParaRPr lang="en-US" altLang="zh-TW" sz="8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itchFamily="34" charset="0"/>
                <a:buChar char="•"/>
              </a:pPr>
              <a:r>
                <a:rPr lang="zh-TW" altLang="en-US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宗教學導論</a:t>
              </a:r>
              <a:r>
                <a:rPr lang="en-US" altLang="zh-TW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endParaRPr lang="en-US" altLang="zh-TW" sz="8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18" name="矩形 117"/>
            <p:cNvSpPr/>
            <p:nvPr/>
          </p:nvSpPr>
          <p:spPr>
            <a:xfrm>
              <a:off x="3355561" y="5668982"/>
              <a:ext cx="1101024" cy="1687916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17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8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聖經綜覽</a:t>
              </a:r>
              <a:r>
                <a:rPr lang="en-US" altLang="zh-TW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II</a:t>
              </a:r>
              <a:r>
                <a:rPr lang="zh-TW" altLang="en-US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合唱聖樂概論</a:t>
              </a:r>
              <a:r>
                <a:rPr lang="en-US" altLang="zh-TW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II</a:t>
              </a:r>
              <a:r>
                <a:rPr lang="zh-TW" altLang="en-US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(1)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神學導論</a:t>
              </a:r>
              <a:r>
                <a:rPr lang="en-US" altLang="zh-TW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靈</a:t>
              </a:r>
              <a:r>
                <a:rPr lang="zh-TW" altLang="en-US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命</a:t>
              </a:r>
              <a:r>
                <a:rPr lang="zh-TW" altLang="en-US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塑造</a:t>
              </a:r>
              <a:r>
                <a:rPr lang="en-US" altLang="zh-TW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endParaRPr lang="en-US" altLang="zh-TW" sz="8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心理學導論</a:t>
              </a:r>
              <a:r>
                <a:rPr lang="en-US" altLang="zh-TW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神學</a:t>
              </a:r>
              <a:r>
                <a:rPr lang="zh-TW" altLang="en-US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方法論</a:t>
              </a:r>
              <a:r>
                <a:rPr lang="en-US" altLang="zh-TW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endParaRPr lang="en-US" altLang="zh-TW" sz="8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基督教與台灣</a:t>
              </a:r>
              <a:r>
                <a:rPr lang="zh-TW" altLang="en-US" sz="8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諸</a:t>
              </a:r>
              <a:r>
                <a:rPr lang="zh-TW" altLang="en-US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宗教</a:t>
              </a:r>
              <a:r>
                <a:rPr lang="en-US" altLang="zh-TW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教會史</a:t>
              </a:r>
              <a:r>
                <a:rPr lang="en-US" altLang="zh-TW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禮拜學</a:t>
              </a:r>
              <a:r>
                <a:rPr lang="en-US" altLang="zh-TW" sz="8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endParaRPr lang="en-US" altLang="zh-TW" sz="8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19" name="矩形 118"/>
            <p:cNvSpPr/>
            <p:nvPr/>
          </p:nvSpPr>
          <p:spPr>
            <a:xfrm>
              <a:off x="4551038" y="5668982"/>
              <a:ext cx="1159249" cy="1504127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9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新約神學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聖經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語言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合唱聖樂進階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(1)</a:t>
              </a: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哲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導論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教會領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導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/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20" name="矩形 119"/>
            <p:cNvSpPr/>
            <p:nvPr/>
          </p:nvSpPr>
          <p:spPr>
            <a:xfrm>
              <a:off x="5709282" y="5728374"/>
              <a:ext cx="1130638" cy="1444735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5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‧</a:t>
              </a:r>
            </a:p>
            <a:p>
              <a:pPr>
                <a:buFont typeface="Arial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舊約神學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endPara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>
                <a:buFont typeface="Arial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聖經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語言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II(2)</a:t>
              </a:r>
            </a:p>
            <a:p>
              <a:pPr>
                <a:buFont typeface="Arial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合唱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聖樂進階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II(1)</a:t>
              </a:r>
            </a:p>
            <a:p>
              <a:endPara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69718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3962</TotalTime>
  <Words>762</Words>
  <Application>Microsoft Office PowerPoint</Application>
  <PresentationFormat>A3 紙張 (297x420 公釐)</PresentationFormat>
  <Paragraphs>218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BM6635</dc:creator>
  <cp:lastModifiedBy>User001</cp:lastModifiedBy>
  <cp:revision>494</cp:revision>
  <cp:lastPrinted>2016-08-26T05:39:21Z</cp:lastPrinted>
  <dcterms:created xsi:type="dcterms:W3CDTF">2014-02-12T02:33:52Z</dcterms:created>
  <dcterms:modified xsi:type="dcterms:W3CDTF">2017-05-24T08:30:21Z</dcterms:modified>
</cp:coreProperties>
</file>