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92" r:id="rId2"/>
  </p:sldIdLst>
  <p:sldSz cx="12801600" cy="9601200" type="A3"/>
  <p:notesSz cx="6791325" cy="9872663"/>
  <p:defaultTextStyle>
    <a:defPPr>
      <a:defRPr lang="zh-TW"/>
    </a:defPPr>
    <a:lvl1pPr marL="0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819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638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456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277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096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4915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5732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6551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F93"/>
    <a:srgbClr val="EBE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627" autoAdjust="0"/>
    <p:restoredTop sz="99740" autoAdjust="0"/>
  </p:normalViewPr>
  <p:slideViewPr>
    <p:cSldViewPr showGuides="1">
      <p:cViewPr>
        <p:scale>
          <a:sx n="154" d="100"/>
          <a:sy n="154" d="100"/>
        </p:scale>
        <p:origin x="-4854" y="18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2697" cy="493555"/>
          </a:xfrm>
          <a:prstGeom prst="rect">
            <a:avLst/>
          </a:prstGeom>
        </p:spPr>
        <p:txBody>
          <a:bodyPr vert="horz" lIns="90640" tIns="45320" rIns="90640" bIns="453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7046" y="1"/>
            <a:ext cx="2942697" cy="493555"/>
          </a:xfrm>
          <a:prstGeom prst="rect">
            <a:avLst/>
          </a:prstGeom>
        </p:spPr>
        <p:txBody>
          <a:bodyPr vert="horz" lIns="90640" tIns="45320" rIns="90640" bIns="45320" rtlCol="0"/>
          <a:lstStyle>
            <a:lvl1pPr algn="r">
              <a:defRPr sz="1200"/>
            </a:lvl1pPr>
          </a:lstStyle>
          <a:p>
            <a:fld id="{9FEFAAE5-2262-4B57-862B-A532C7664921}" type="datetimeFigureOut">
              <a:rPr lang="zh-TW" altLang="en-US" smtClean="0"/>
              <a:pPr/>
              <a:t>2018/6/21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0" tIns="45320" rIns="90640" bIns="453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1" y="4689554"/>
            <a:ext cx="5432426" cy="4441990"/>
          </a:xfrm>
          <a:prstGeom prst="rect">
            <a:avLst/>
          </a:prstGeom>
        </p:spPr>
        <p:txBody>
          <a:bodyPr vert="horz" lIns="90640" tIns="45320" rIns="90640" bIns="453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7533"/>
            <a:ext cx="2942697" cy="493554"/>
          </a:xfrm>
          <a:prstGeom prst="rect">
            <a:avLst/>
          </a:prstGeom>
        </p:spPr>
        <p:txBody>
          <a:bodyPr vert="horz" lIns="90640" tIns="45320" rIns="90640" bIns="453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7046" y="9377533"/>
            <a:ext cx="2942697" cy="493554"/>
          </a:xfrm>
          <a:prstGeom prst="rect">
            <a:avLst/>
          </a:prstGeom>
        </p:spPr>
        <p:txBody>
          <a:bodyPr vert="horz" lIns="90640" tIns="45320" rIns="90640" bIns="45320" rtlCol="0" anchor="b"/>
          <a:lstStyle>
            <a:lvl1pPr algn="r">
              <a:defRPr sz="1200"/>
            </a:lvl1pPr>
          </a:lstStyle>
          <a:p>
            <a:fld id="{61658D3C-5298-450B-91E7-99F2479062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63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819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638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2456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277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096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4915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5732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6551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603"/>
            <a:ext cx="10881360" cy="205803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4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2018/6/21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7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2018/6/21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15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502"/>
            <a:ext cx="2880360" cy="81921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502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2018/6/21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9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2018/6/21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99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9" y="6169663"/>
            <a:ext cx="10881360" cy="1906906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9" y="4069403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81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63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4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2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0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49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57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65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2018/6/21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23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0080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1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2018/6/21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72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3" y="2149164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19" indent="0">
              <a:buNone/>
              <a:defRPr sz="2700" b="1"/>
            </a:lvl2pPr>
            <a:lvl3pPr marL="1221638" indent="0">
              <a:buNone/>
              <a:defRPr sz="2400" b="1"/>
            </a:lvl3pPr>
            <a:lvl4pPr marL="1832456" indent="0">
              <a:buNone/>
              <a:defRPr sz="2100" b="1"/>
            </a:lvl4pPr>
            <a:lvl5pPr marL="2443277" indent="0">
              <a:buNone/>
              <a:defRPr sz="2100" b="1"/>
            </a:lvl5pPr>
            <a:lvl6pPr marL="3054096" indent="0">
              <a:buNone/>
              <a:defRPr sz="2100" b="1"/>
            </a:lvl6pPr>
            <a:lvl7pPr marL="3664915" indent="0">
              <a:buNone/>
              <a:defRPr sz="2100" b="1"/>
            </a:lvl7pPr>
            <a:lvl8pPr marL="4275732" indent="0">
              <a:buNone/>
              <a:defRPr sz="2100" b="1"/>
            </a:lvl8pPr>
            <a:lvl9pPr marL="4886551" indent="0">
              <a:buNone/>
              <a:defRPr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3" y="3044826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41" y="2149164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19" indent="0">
              <a:buNone/>
              <a:defRPr sz="2700" b="1"/>
            </a:lvl2pPr>
            <a:lvl3pPr marL="1221638" indent="0">
              <a:buNone/>
              <a:defRPr sz="2400" b="1"/>
            </a:lvl3pPr>
            <a:lvl4pPr marL="1832456" indent="0">
              <a:buNone/>
              <a:defRPr sz="2100" b="1"/>
            </a:lvl4pPr>
            <a:lvl5pPr marL="2443277" indent="0">
              <a:buNone/>
              <a:defRPr sz="2100" b="1"/>
            </a:lvl5pPr>
            <a:lvl6pPr marL="3054096" indent="0">
              <a:buNone/>
              <a:defRPr sz="2100" b="1"/>
            </a:lvl6pPr>
            <a:lvl7pPr marL="3664915" indent="0">
              <a:buNone/>
              <a:defRPr sz="2100" b="1"/>
            </a:lvl7pPr>
            <a:lvl8pPr marL="4275732" indent="0">
              <a:buNone/>
              <a:defRPr sz="2100" b="1"/>
            </a:lvl8pPr>
            <a:lvl9pPr marL="4886551" indent="0">
              <a:buNone/>
              <a:defRPr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41" y="3044826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2018/6/21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11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2018/6/21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3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2018/6/21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37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6" y="382272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1" y="382276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6" y="2009145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819" indent="0">
              <a:buNone/>
              <a:defRPr sz="1600"/>
            </a:lvl2pPr>
            <a:lvl3pPr marL="1221638" indent="0">
              <a:buNone/>
              <a:defRPr sz="1300"/>
            </a:lvl3pPr>
            <a:lvl4pPr marL="1832456" indent="0">
              <a:buNone/>
              <a:defRPr sz="1200"/>
            </a:lvl4pPr>
            <a:lvl5pPr marL="2443277" indent="0">
              <a:buNone/>
              <a:defRPr sz="1200"/>
            </a:lvl5pPr>
            <a:lvl6pPr marL="3054096" indent="0">
              <a:buNone/>
              <a:defRPr sz="1200"/>
            </a:lvl6pPr>
            <a:lvl7pPr marL="3664915" indent="0">
              <a:buNone/>
              <a:defRPr sz="1200"/>
            </a:lvl7pPr>
            <a:lvl8pPr marL="4275732" indent="0">
              <a:buNone/>
              <a:defRPr sz="1200"/>
            </a:lvl8pPr>
            <a:lvl9pPr marL="4886551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2018/6/21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03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4" y="6720845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4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819" indent="0">
              <a:buNone/>
              <a:defRPr sz="3700"/>
            </a:lvl2pPr>
            <a:lvl3pPr marL="1221638" indent="0">
              <a:buNone/>
              <a:defRPr sz="3200"/>
            </a:lvl3pPr>
            <a:lvl4pPr marL="1832456" indent="0">
              <a:buNone/>
              <a:defRPr sz="2700"/>
            </a:lvl4pPr>
            <a:lvl5pPr marL="2443277" indent="0">
              <a:buNone/>
              <a:defRPr sz="2700"/>
            </a:lvl5pPr>
            <a:lvl6pPr marL="3054096" indent="0">
              <a:buNone/>
              <a:defRPr sz="2700"/>
            </a:lvl6pPr>
            <a:lvl7pPr marL="3664915" indent="0">
              <a:buNone/>
              <a:defRPr sz="2700"/>
            </a:lvl7pPr>
            <a:lvl8pPr marL="4275732" indent="0">
              <a:buNone/>
              <a:defRPr sz="2700"/>
            </a:lvl8pPr>
            <a:lvl9pPr marL="4886551" indent="0">
              <a:buNone/>
              <a:defRPr sz="27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4" y="7514278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819" indent="0">
              <a:buNone/>
              <a:defRPr sz="1600"/>
            </a:lvl2pPr>
            <a:lvl3pPr marL="1221638" indent="0">
              <a:buNone/>
              <a:defRPr sz="1300"/>
            </a:lvl3pPr>
            <a:lvl4pPr marL="1832456" indent="0">
              <a:buNone/>
              <a:defRPr sz="1200"/>
            </a:lvl4pPr>
            <a:lvl5pPr marL="2443277" indent="0">
              <a:buNone/>
              <a:defRPr sz="1200"/>
            </a:lvl5pPr>
            <a:lvl6pPr marL="3054096" indent="0">
              <a:buNone/>
              <a:defRPr sz="1200"/>
            </a:lvl6pPr>
            <a:lvl7pPr marL="3664915" indent="0">
              <a:buNone/>
              <a:defRPr sz="1200"/>
            </a:lvl7pPr>
            <a:lvl8pPr marL="4275732" indent="0">
              <a:buNone/>
              <a:defRPr sz="1200"/>
            </a:lvl8pPr>
            <a:lvl9pPr marL="4886551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2018/6/21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40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64" tIns="61083" rIns="122164" bIns="610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240285"/>
            <a:ext cx="11521440" cy="6336348"/>
          </a:xfrm>
          <a:prstGeom prst="rect">
            <a:avLst/>
          </a:prstGeom>
        </p:spPr>
        <p:txBody>
          <a:bodyPr vert="horz" lIns="122164" tIns="61083" rIns="122164" bIns="610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40080" y="8898901"/>
            <a:ext cx="29870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7E68-7C86-4028-9E2D-1FFA38B9A3ED}" type="datetimeFigureOut">
              <a:rPr lang="zh-TW" altLang="en-US" smtClean="0"/>
              <a:pPr/>
              <a:t>2018/6/21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880" y="8898901"/>
            <a:ext cx="40538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481" y="8898901"/>
            <a:ext cx="29870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8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638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114" indent="-458114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581" indent="-381762" algn="l" defTabSz="1221638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048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867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8685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9503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0322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1143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1962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819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638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456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277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096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4915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5732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6551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686271" y="141483"/>
            <a:ext cx="7415205" cy="46166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b="1" smtClean="0"/>
              <a:t>107  </a:t>
            </a:r>
            <a:r>
              <a:rPr lang="zh-TW" altLang="en-US" b="1" dirty="0" smtClean="0"/>
              <a:t>神學系學士班課程地圖</a:t>
            </a:r>
            <a:r>
              <a:rPr lang="en-US" altLang="zh-TW" b="1" dirty="0" smtClean="0"/>
              <a:t> </a:t>
            </a:r>
            <a:endParaRPr lang="zh-TW" altLang="en-US" b="1" dirty="0"/>
          </a:p>
        </p:txBody>
      </p:sp>
      <p:cxnSp>
        <p:nvCxnSpPr>
          <p:cNvPr id="37" name="直線接點 36"/>
          <p:cNvCxnSpPr/>
          <p:nvPr/>
        </p:nvCxnSpPr>
        <p:spPr>
          <a:xfrm>
            <a:off x="684652" y="2618874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 flipV="1">
            <a:off x="1976998" y="2618884"/>
            <a:ext cx="126875" cy="822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682138" y="1581474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 flipV="1">
            <a:off x="4298732" y="1588843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V="1">
            <a:off x="1974484" y="1581483"/>
            <a:ext cx="126875" cy="75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直線接點 121"/>
          <p:cNvCxnSpPr/>
          <p:nvPr/>
        </p:nvCxnSpPr>
        <p:spPr>
          <a:xfrm>
            <a:off x="684652" y="3707069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直線接點 124"/>
          <p:cNvCxnSpPr/>
          <p:nvPr/>
        </p:nvCxnSpPr>
        <p:spPr>
          <a:xfrm flipV="1">
            <a:off x="1976998" y="3707079"/>
            <a:ext cx="126875" cy="85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直線接點 193"/>
          <p:cNvCxnSpPr/>
          <p:nvPr/>
        </p:nvCxnSpPr>
        <p:spPr>
          <a:xfrm>
            <a:off x="679358" y="8063212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>
            <a:off x="4293438" y="8068718"/>
            <a:ext cx="126706" cy="3076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/>
          <p:nvPr/>
        </p:nvCxnSpPr>
        <p:spPr>
          <a:xfrm flipV="1">
            <a:off x="1971704" y="8063222"/>
            <a:ext cx="126875" cy="874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直線接點 197"/>
          <p:cNvCxnSpPr/>
          <p:nvPr/>
        </p:nvCxnSpPr>
        <p:spPr>
          <a:xfrm flipV="1">
            <a:off x="6622265" y="8071420"/>
            <a:ext cx="223459" cy="556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221156" y="4150604"/>
            <a:ext cx="43525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sz="105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451530" y="4404520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1000" dirty="0"/>
          </a:p>
        </p:txBody>
      </p:sp>
      <p:cxnSp>
        <p:nvCxnSpPr>
          <p:cNvPr id="223" name="直線接點 222"/>
          <p:cNvCxnSpPr/>
          <p:nvPr/>
        </p:nvCxnSpPr>
        <p:spPr>
          <a:xfrm flipV="1">
            <a:off x="4298835" y="270021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直線接點 223"/>
          <p:cNvCxnSpPr/>
          <p:nvPr/>
        </p:nvCxnSpPr>
        <p:spPr>
          <a:xfrm flipV="1">
            <a:off x="4303689" y="370590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直線接點 249"/>
          <p:cNvCxnSpPr/>
          <p:nvPr/>
        </p:nvCxnSpPr>
        <p:spPr>
          <a:xfrm flipV="1">
            <a:off x="6703581" y="1588843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直線接點 251"/>
          <p:cNvCxnSpPr/>
          <p:nvPr/>
        </p:nvCxnSpPr>
        <p:spPr>
          <a:xfrm flipV="1">
            <a:off x="6703659" y="2698462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直線接點 252"/>
          <p:cNvCxnSpPr/>
          <p:nvPr/>
        </p:nvCxnSpPr>
        <p:spPr>
          <a:xfrm flipV="1">
            <a:off x="6703581" y="370590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直線接點 253"/>
          <p:cNvCxnSpPr/>
          <p:nvPr/>
        </p:nvCxnSpPr>
        <p:spPr>
          <a:xfrm flipV="1">
            <a:off x="6703581" y="478318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直線接點 254"/>
          <p:cNvCxnSpPr/>
          <p:nvPr/>
        </p:nvCxnSpPr>
        <p:spPr>
          <a:xfrm flipV="1">
            <a:off x="9093027" y="1578877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直線接點 255"/>
          <p:cNvCxnSpPr/>
          <p:nvPr/>
        </p:nvCxnSpPr>
        <p:spPr>
          <a:xfrm flipV="1">
            <a:off x="9099066" y="2695633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直線接點 256"/>
          <p:cNvCxnSpPr/>
          <p:nvPr/>
        </p:nvCxnSpPr>
        <p:spPr>
          <a:xfrm flipV="1">
            <a:off x="9099066" y="3705751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直線接點 257"/>
          <p:cNvCxnSpPr/>
          <p:nvPr/>
        </p:nvCxnSpPr>
        <p:spPr>
          <a:xfrm flipV="1">
            <a:off x="9111012" y="4781958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直線接點 265"/>
          <p:cNvCxnSpPr/>
          <p:nvPr/>
        </p:nvCxnSpPr>
        <p:spPr>
          <a:xfrm>
            <a:off x="684652" y="4756893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直線接點 267"/>
          <p:cNvCxnSpPr/>
          <p:nvPr/>
        </p:nvCxnSpPr>
        <p:spPr>
          <a:xfrm flipV="1">
            <a:off x="1969545" y="4756042"/>
            <a:ext cx="126875" cy="85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文字方塊 108"/>
          <p:cNvSpPr txBox="1"/>
          <p:nvPr/>
        </p:nvSpPr>
        <p:spPr>
          <a:xfrm>
            <a:off x="8436079" y="79510"/>
            <a:ext cx="43924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/>
              <a:t>107.04.17</a:t>
            </a:r>
            <a:r>
              <a:rPr lang="zh-TW" altLang="en-US" sz="900" dirty="0"/>
              <a:t>經</a:t>
            </a:r>
            <a:r>
              <a:rPr lang="en-US" altLang="zh-TW" sz="900" dirty="0"/>
              <a:t>106-2</a:t>
            </a:r>
            <a:r>
              <a:rPr lang="zh-TW" altLang="en-US" sz="900" dirty="0"/>
              <a:t>學年度第</a:t>
            </a:r>
            <a:r>
              <a:rPr lang="en-US" altLang="zh-TW" sz="900" dirty="0"/>
              <a:t>2</a:t>
            </a:r>
            <a:r>
              <a:rPr lang="zh-TW" altLang="en-US" sz="900" dirty="0"/>
              <a:t>次院系課程委員會議訂定</a:t>
            </a:r>
          </a:p>
          <a:p>
            <a:r>
              <a:rPr lang="en-US" altLang="zh-TW" sz="900" dirty="0"/>
              <a:t>107.04.17</a:t>
            </a:r>
            <a:r>
              <a:rPr lang="zh-TW" altLang="en-US" sz="900" dirty="0"/>
              <a:t>經</a:t>
            </a:r>
            <a:r>
              <a:rPr lang="en-US" altLang="zh-TW" sz="900" dirty="0"/>
              <a:t>106-2</a:t>
            </a:r>
            <a:r>
              <a:rPr lang="zh-TW" altLang="en-US" sz="900" dirty="0"/>
              <a:t>學年度第</a:t>
            </a:r>
            <a:r>
              <a:rPr lang="en-US" altLang="zh-TW" sz="900" dirty="0"/>
              <a:t>2</a:t>
            </a:r>
            <a:r>
              <a:rPr lang="zh-TW" altLang="en-US" sz="900" dirty="0"/>
              <a:t>次</a:t>
            </a:r>
            <a:r>
              <a:rPr lang="zh-TW" altLang="en-US" sz="900" dirty="0" smtClean="0"/>
              <a:t>院院課程</a:t>
            </a:r>
            <a:r>
              <a:rPr lang="zh-TW" altLang="en-US" sz="900" dirty="0"/>
              <a:t>委員會議訂</a:t>
            </a:r>
            <a:r>
              <a:rPr lang="zh-TW" altLang="en-US" sz="900" dirty="0" smtClean="0"/>
              <a:t>定</a:t>
            </a:r>
            <a:endParaRPr lang="en-US" altLang="zh-TW" sz="900" dirty="0"/>
          </a:p>
          <a:p>
            <a:r>
              <a:rPr lang="en-US" altLang="zh-TW" sz="900" dirty="0"/>
              <a:t>107.05.29 </a:t>
            </a:r>
            <a:r>
              <a:rPr lang="zh-TW" altLang="en-US" sz="900" dirty="0"/>
              <a:t>經</a:t>
            </a:r>
            <a:r>
              <a:rPr lang="en-US" altLang="zh-TW" sz="900" dirty="0"/>
              <a:t>106</a:t>
            </a:r>
            <a:r>
              <a:rPr lang="zh-TW" altLang="en-US" sz="900" dirty="0"/>
              <a:t>學年度第二學期期末教務會議通過</a:t>
            </a:r>
            <a:endParaRPr lang="en-US" altLang="zh-TW" sz="900" dirty="0"/>
          </a:p>
          <a:p>
            <a:endParaRPr lang="en-US" altLang="zh-TW" sz="900" dirty="0" smtClean="0"/>
          </a:p>
          <a:p>
            <a:endParaRPr lang="zh-TW" altLang="en-US" sz="9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353128" y="7544204"/>
            <a:ext cx="30963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dirty="0" smtClean="0">
                <a:solidFill>
                  <a:srgbClr val="222222"/>
                </a:solidFill>
                <a:latin typeface="細明體" pitchFamily="49" charset="-120"/>
                <a:ea typeface="細明體" pitchFamily="49" charset="-120"/>
                <a:cs typeface="Arial" pitchFamily="34" charset="0"/>
              </a:rPr>
              <a:t>備註：共有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/>
                <a:ea typeface="細明體" pitchFamily="49" charset="-120"/>
                <a:cs typeface="Arial" pitchFamily="34" charset="0"/>
              </a:rPr>
              <a:t> 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、Ｂ、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四個模組。每名學生可以自由選修其中二個模組，每個模組至少修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16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個學分</a:t>
            </a:r>
            <a:r>
              <a:rPr kumimoji="1" lang="zh-TW" altLang="en-US" sz="12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。建議</a:t>
            </a:r>
            <a:r>
              <a:rPr kumimoji="1" lang="zh-TW" altLang="en-US" sz="1200" dirty="0" smtClean="0">
                <a:solidFill>
                  <a:srgbClr val="222222"/>
                </a:solidFill>
                <a:latin typeface="細明體" pitchFamily="49" charset="-120"/>
                <a:ea typeface="細明體" pitchFamily="49" charset="-120"/>
                <a:cs typeface="Arial" pitchFamily="34" charset="0"/>
              </a:rPr>
              <a:t>走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學術組者，選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B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兩個模組，走實務組者，選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兩個模組，走綜合組可選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B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四個模組。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/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/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</a:br>
            <a:endParaRPr kumimoji="1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cxnSp>
        <p:nvCxnSpPr>
          <p:cNvPr id="12" name="直線接點 11"/>
          <p:cNvCxnSpPr>
            <a:endCxn id="113" idx="1"/>
          </p:cNvCxnSpPr>
          <p:nvPr/>
        </p:nvCxnSpPr>
        <p:spPr>
          <a:xfrm>
            <a:off x="686271" y="6601487"/>
            <a:ext cx="2273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>
            <a:off x="182215" y="695481"/>
            <a:ext cx="12455764" cy="8591095"/>
            <a:chOff x="182215" y="587483"/>
            <a:chExt cx="12455764" cy="8591095"/>
          </a:xfrm>
        </p:grpSpPr>
        <p:sp>
          <p:nvSpPr>
            <p:cNvPr id="3" name="五邊形 2"/>
            <p:cNvSpPr/>
            <p:nvPr/>
          </p:nvSpPr>
          <p:spPr>
            <a:xfrm>
              <a:off x="2196820" y="587483"/>
              <a:ext cx="2016224" cy="360040"/>
            </a:xfrm>
            <a:prstGeom prst="homePlat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一年級</a:t>
              </a:r>
              <a:endPara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" name="＞形箭號 3"/>
            <p:cNvSpPr/>
            <p:nvPr/>
          </p:nvSpPr>
          <p:spPr>
            <a:xfrm>
              <a:off x="4645092" y="587483"/>
              <a:ext cx="1912133" cy="36004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二年級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" name="＞形箭號 4"/>
            <p:cNvSpPr/>
            <p:nvPr/>
          </p:nvSpPr>
          <p:spPr>
            <a:xfrm>
              <a:off x="7053439" y="587483"/>
              <a:ext cx="1912133" cy="36004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三年級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" name="＞形箭號 5"/>
            <p:cNvSpPr/>
            <p:nvPr/>
          </p:nvSpPr>
          <p:spPr>
            <a:xfrm>
              <a:off x="9429703" y="587483"/>
              <a:ext cx="1912133" cy="36004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四年級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" name="＞形箭號 6"/>
            <p:cNvSpPr/>
            <p:nvPr/>
          </p:nvSpPr>
          <p:spPr>
            <a:xfrm>
              <a:off x="11629868" y="587483"/>
              <a:ext cx="1008111" cy="360040"/>
            </a:xfrm>
            <a:prstGeom prst="chevron">
              <a:avLst/>
            </a:prstGeom>
            <a:solidFill>
              <a:srgbClr val="92D05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職業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6" name="圓角矩形 35"/>
            <p:cNvSpPr/>
            <p:nvPr/>
          </p:nvSpPr>
          <p:spPr>
            <a:xfrm>
              <a:off x="908116" y="2171658"/>
              <a:ext cx="1072680" cy="87571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B.</a:t>
              </a:r>
            </a:p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神學專業學術模組</a:t>
              </a:r>
              <a:endParaRPr lang="en-US" altLang="zh-TW" sz="1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1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至少須</a:t>
              </a:r>
              <a:r>
                <a:rPr lang="zh-TW" altLang="en-US" sz="11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修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滿</a:t>
              </a:r>
              <a:endParaRPr lang="en-US" altLang="zh-TW" sz="1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70" name="圓角矩形 69"/>
            <p:cNvSpPr/>
            <p:nvPr/>
          </p:nvSpPr>
          <p:spPr>
            <a:xfrm>
              <a:off x="908116" y="1068516"/>
              <a:ext cx="1072680" cy="87242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A.</a:t>
              </a:r>
            </a:p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聖經專業學術模組</a:t>
              </a:r>
              <a:endParaRPr lang="en-US" altLang="zh-TW" sz="1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3" name="圓角矩形 192"/>
            <p:cNvSpPr/>
            <p:nvPr/>
          </p:nvSpPr>
          <p:spPr>
            <a:xfrm>
              <a:off x="909074" y="7464898"/>
              <a:ext cx="977652" cy="1464301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spcCol="0" rtlCol="0" anchor="ctr"/>
            <a:lstStyle/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博雅教</a:t>
              </a:r>
              <a:r>
                <a:rPr lang="zh-TW" altLang="en-US" sz="12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育</a:t>
              </a:r>
              <a:endParaRPr lang="en-US" altLang="zh-TW" sz="12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28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lang="zh-TW" altLang="en-US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11845892" y="1091539"/>
              <a:ext cx="720081" cy="1872208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zh-TW" sz="8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</a:p>
            <a:p>
              <a:endParaRPr lang="en-US" altLang="zh-TW" sz="8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教會教師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、傳道師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、宣教師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、神學研究工作者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、普世教會工作者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。</a:t>
              </a:r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82" name="矩形 181"/>
            <p:cNvSpPr/>
            <p:nvPr/>
          </p:nvSpPr>
          <p:spPr>
            <a:xfrm>
              <a:off x="11485852" y="1523587"/>
              <a:ext cx="317125" cy="1042441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學術組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2064252" y="1091539"/>
              <a:ext cx="1146024" cy="8640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2048111" y="2180496"/>
              <a:ext cx="1146024" cy="86687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5" name="圓角矩形 174"/>
            <p:cNvSpPr/>
            <p:nvPr/>
          </p:nvSpPr>
          <p:spPr>
            <a:xfrm>
              <a:off x="913664" y="3239210"/>
              <a:ext cx="1072680" cy="87571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C.</a:t>
              </a: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教會事工實務</a:t>
              </a:r>
              <a:endParaRPr lang="en-US" altLang="zh-TW" sz="1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模組</a:t>
              </a:r>
              <a:endParaRPr lang="en-US" altLang="zh-TW" sz="1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1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058121" y="3251779"/>
              <a:ext cx="1146024" cy="86314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6" name="矩形 225"/>
            <p:cNvSpPr/>
            <p:nvPr/>
          </p:nvSpPr>
          <p:spPr>
            <a:xfrm>
              <a:off x="4412914" y="1066601"/>
              <a:ext cx="1159249" cy="88903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聖經的本質與權威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7" name="矩形 226"/>
            <p:cNvSpPr/>
            <p:nvPr/>
          </p:nvSpPr>
          <p:spPr>
            <a:xfrm>
              <a:off x="4357060" y="2171659"/>
              <a:ext cx="1159249" cy="8890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台灣教會史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8" name="矩形 227"/>
            <p:cNvSpPr/>
            <p:nvPr/>
          </p:nvSpPr>
          <p:spPr>
            <a:xfrm>
              <a:off x="4389110" y="3215318"/>
              <a:ext cx="1159249" cy="8631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</p:txBody>
        </p:sp>
        <p:sp>
          <p:nvSpPr>
            <p:cNvPr id="229" name="矩形 228"/>
            <p:cNvSpPr/>
            <p:nvPr/>
          </p:nvSpPr>
          <p:spPr>
            <a:xfrm>
              <a:off x="4404722" y="4302022"/>
              <a:ext cx="1159249" cy="88237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信仰與自我認識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4" name="矩形 233"/>
            <p:cNvSpPr/>
            <p:nvPr/>
          </p:nvSpPr>
          <p:spPr>
            <a:xfrm>
              <a:off x="6848705" y="1055088"/>
              <a:ext cx="1130638" cy="88903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使徒行傳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聖經語言進階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5" name="矩形 234"/>
            <p:cNvSpPr/>
            <p:nvPr/>
          </p:nvSpPr>
          <p:spPr>
            <a:xfrm>
              <a:off x="6853733" y="2180496"/>
              <a:ext cx="1130638" cy="8890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當代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神學思想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神學詮釋學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36" name="矩形 235"/>
            <p:cNvSpPr/>
            <p:nvPr/>
          </p:nvSpPr>
          <p:spPr>
            <a:xfrm>
              <a:off x="6853733" y="3235865"/>
              <a:ext cx="1130638" cy="879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III(2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敬拜讚美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7" name="矩形 236"/>
            <p:cNvSpPr/>
            <p:nvPr/>
          </p:nvSpPr>
          <p:spPr>
            <a:xfrm>
              <a:off x="6797638" y="4302022"/>
              <a:ext cx="1130638" cy="88237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教會與家庭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認識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NGO(2)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2" name="矩形 241"/>
            <p:cNvSpPr/>
            <p:nvPr/>
          </p:nvSpPr>
          <p:spPr>
            <a:xfrm>
              <a:off x="9246088" y="1051904"/>
              <a:ext cx="1127690" cy="88903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新約的書信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智慧書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3" name="矩形 242"/>
            <p:cNvSpPr/>
            <p:nvPr/>
          </p:nvSpPr>
          <p:spPr>
            <a:xfrm>
              <a:off x="9209032" y="2171657"/>
              <a:ext cx="1127690" cy="8890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世界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諸宗教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4" name="矩形 243"/>
            <p:cNvSpPr/>
            <p:nvPr/>
          </p:nvSpPr>
          <p:spPr>
            <a:xfrm>
              <a:off x="9239870" y="3235951"/>
              <a:ext cx="1127690" cy="88903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宣教與佈道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行政與管理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45" name="矩形 244"/>
            <p:cNvSpPr/>
            <p:nvPr/>
          </p:nvSpPr>
          <p:spPr>
            <a:xfrm>
              <a:off x="9246088" y="4306960"/>
              <a:ext cx="1127690" cy="87743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老人事工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社會機構實習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6" name="矩形 245"/>
            <p:cNvSpPr/>
            <p:nvPr/>
          </p:nvSpPr>
          <p:spPr>
            <a:xfrm>
              <a:off x="10373778" y="1051904"/>
              <a:ext cx="1040066" cy="88903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啟示文學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先知文學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7" name="矩形 246"/>
            <p:cNvSpPr/>
            <p:nvPr/>
          </p:nvSpPr>
          <p:spPr>
            <a:xfrm>
              <a:off x="10373778" y="2178358"/>
              <a:ext cx="1097430" cy="8890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algn="ctr"/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．婦女神學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/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．生態神學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8" name="矩形 247"/>
            <p:cNvSpPr/>
            <p:nvPr/>
          </p:nvSpPr>
          <p:spPr>
            <a:xfrm>
              <a:off x="10405732" y="3251779"/>
              <a:ext cx="1097430" cy="8631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講道學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教會音樂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9" name="矩形 248"/>
            <p:cNvSpPr/>
            <p:nvPr/>
          </p:nvSpPr>
          <p:spPr>
            <a:xfrm>
              <a:off x="10388422" y="4257579"/>
              <a:ext cx="1097430" cy="92681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教會與社區營造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領導與團隊服事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2032982" y="4308684"/>
              <a:ext cx="1146024" cy="8757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8" name="圓角矩形 177"/>
            <p:cNvSpPr/>
            <p:nvPr/>
          </p:nvSpPr>
          <p:spPr>
            <a:xfrm>
              <a:off x="905523" y="4308684"/>
              <a:ext cx="1072680" cy="87571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D.</a:t>
              </a: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社會服務實務</a:t>
              </a:r>
              <a:endParaRPr lang="en-US" altLang="zh-TW" sz="1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模組</a:t>
              </a:r>
              <a:endParaRPr lang="en-US" altLang="zh-TW" sz="1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1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75" name="矩形 274"/>
            <p:cNvSpPr/>
            <p:nvPr/>
          </p:nvSpPr>
          <p:spPr>
            <a:xfrm>
              <a:off x="6827851" y="5728375"/>
              <a:ext cx="1130638" cy="1444735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新約神學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人際關係與溝通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(2)</a:t>
              </a: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7" name="矩形 276"/>
            <p:cNvSpPr/>
            <p:nvPr/>
          </p:nvSpPr>
          <p:spPr>
            <a:xfrm>
              <a:off x="9246088" y="5722149"/>
              <a:ext cx="1127690" cy="1450961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pPr algn="ctr"/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教義學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8" name="矩形 277"/>
            <p:cNvSpPr/>
            <p:nvPr/>
          </p:nvSpPr>
          <p:spPr>
            <a:xfrm>
              <a:off x="10436460" y="5722149"/>
              <a:ext cx="1034748" cy="146143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88" name="矩形 287"/>
            <p:cNvSpPr/>
            <p:nvPr/>
          </p:nvSpPr>
          <p:spPr>
            <a:xfrm>
              <a:off x="11872594" y="3156085"/>
              <a:ext cx="725022" cy="2470371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en-US" altLang="zh-TW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傳道幹事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助理傳道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社區幹事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行政祕書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區牧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宣教師、關懷師、社會機構工作人員。</a:t>
              </a:r>
              <a:endParaRPr lang="en-US" altLang="zh-TW" sz="11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0" name="矩形 289"/>
            <p:cNvSpPr/>
            <p:nvPr/>
          </p:nvSpPr>
          <p:spPr>
            <a:xfrm>
              <a:off x="11567254" y="3395796"/>
              <a:ext cx="278638" cy="1788600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5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實務組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1" name="矩形 290"/>
            <p:cNvSpPr/>
            <p:nvPr/>
          </p:nvSpPr>
          <p:spPr>
            <a:xfrm>
              <a:off x="11865629" y="5946384"/>
              <a:ext cx="725022" cy="1306405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zh-TW" sz="8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</a:p>
            <a:p>
              <a:endParaRPr lang="en-US" altLang="zh-TW" sz="8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畢業後，上述職涯進路皆可。</a:t>
              </a:r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3" name="矩形 292"/>
            <p:cNvSpPr/>
            <p:nvPr/>
          </p:nvSpPr>
          <p:spPr>
            <a:xfrm>
              <a:off x="11567254" y="5722150"/>
              <a:ext cx="235723" cy="1530639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endParaRPr lang="en-US" altLang="zh-TW" sz="15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indent="-49213" algn="ctr"/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綜合組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" name="圓角矩形 1"/>
            <p:cNvSpPr/>
            <p:nvPr/>
          </p:nvSpPr>
          <p:spPr>
            <a:xfrm>
              <a:off x="182215" y="792295"/>
              <a:ext cx="504056" cy="8136904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122164" tIns="61083" rIns="122164" bIns="61083" spcCol="0" rtlCol="0" anchor="ctr"/>
            <a:lstStyle/>
            <a:p>
              <a:pPr algn="ctr"/>
              <a:r>
                <a:rPr lang="zh-TW" altLang="en-US" sz="1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神學系課程模組化與分流化</a:t>
              </a:r>
              <a:endParaRPr lang="zh-TW" altLang="en-US" sz="1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3215577" y="1091539"/>
              <a:ext cx="1168888" cy="8640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16" name="矩形 215"/>
            <p:cNvSpPr/>
            <p:nvPr/>
          </p:nvSpPr>
          <p:spPr>
            <a:xfrm>
              <a:off x="3182964" y="2180496"/>
              <a:ext cx="1168888" cy="86687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3185889" y="3251779"/>
              <a:ext cx="1168888" cy="86314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3220222" y="4308684"/>
              <a:ext cx="1168888" cy="8757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0" name="矩形 229"/>
            <p:cNvSpPr/>
            <p:nvPr/>
          </p:nvSpPr>
          <p:spPr>
            <a:xfrm>
              <a:off x="5587077" y="1066601"/>
              <a:ext cx="1186361" cy="88903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摩西五經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四福音書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1" name="矩形 230"/>
            <p:cNvSpPr/>
            <p:nvPr/>
          </p:nvSpPr>
          <p:spPr>
            <a:xfrm>
              <a:off x="5587077" y="2180487"/>
              <a:ext cx="1186361" cy="8890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基督教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思想史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神學家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2" name="矩形 231"/>
            <p:cNvSpPr/>
            <p:nvPr/>
          </p:nvSpPr>
          <p:spPr>
            <a:xfrm>
              <a:off x="5588589" y="3238275"/>
              <a:ext cx="1186361" cy="87664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兒童與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青少年事工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33" name="矩形 232"/>
            <p:cNvSpPr/>
            <p:nvPr/>
          </p:nvSpPr>
          <p:spPr>
            <a:xfrm>
              <a:off x="5621588" y="4287343"/>
              <a:ext cx="1224136" cy="89705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>
                <a:lnSpc>
                  <a:spcPts val="1600"/>
                </a:lnSpc>
              </a:pP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marL="171450" indent="-171450">
                <a:lnSpc>
                  <a:spcPts val="1600"/>
                </a:lnSpc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．性別議題研究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lnSpc>
                  <a:spcPts val="1600"/>
                </a:lnSpc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．社工導論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38" name="矩形 237"/>
            <p:cNvSpPr/>
            <p:nvPr/>
          </p:nvSpPr>
          <p:spPr>
            <a:xfrm>
              <a:off x="7984370" y="1051905"/>
              <a:ext cx="1173807" cy="88903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舊約歷史書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語言進階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9" name="矩形 238"/>
            <p:cNvSpPr/>
            <p:nvPr/>
          </p:nvSpPr>
          <p:spPr>
            <a:xfrm>
              <a:off x="8000710" y="2143718"/>
              <a:ext cx="1173807" cy="92581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合一學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台灣本土神學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40" name="矩形 239"/>
            <p:cNvSpPr/>
            <p:nvPr/>
          </p:nvSpPr>
          <p:spPr>
            <a:xfrm>
              <a:off x="7995596" y="3235865"/>
              <a:ext cx="1173807" cy="879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IV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本土禮儀與崇拜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1" name="矩形 240"/>
            <p:cNvSpPr/>
            <p:nvPr/>
          </p:nvSpPr>
          <p:spPr>
            <a:xfrm>
              <a:off x="7995596" y="4302022"/>
              <a:ext cx="1173807" cy="88237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牧諮商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社會機構實習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6" name="矩形 275"/>
            <p:cNvSpPr/>
            <p:nvPr/>
          </p:nvSpPr>
          <p:spPr>
            <a:xfrm>
              <a:off x="7951836" y="5722149"/>
              <a:ext cx="1209326" cy="1450960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舊約神學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神學方法論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2140537" y="7464898"/>
              <a:ext cx="1130638" cy="1713679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6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●國文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  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●英文</a:t>
              </a:r>
              <a:r>
                <a:rPr lang="el-GR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Ι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●體育</a:t>
              </a:r>
              <a:r>
                <a:rPr lang="el-GR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Ι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●長榮精神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endParaRPr lang="en-US" altLang="zh-TW" sz="900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9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3355561" y="7464899"/>
              <a:ext cx="1168888" cy="1713676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5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●英文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Ⅱ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●體育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Ⅱ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●音樂欣賞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●體驗學習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 </a:t>
              </a: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5723616" y="7464902"/>
              <a:ext cx="1130638" cy="1224133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●外語初級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Ⅱ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●體育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Ⅳ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4587682" y="7464899"/>
              <a:ext cx="1130638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5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●外語初級</a:t>
              </a:r>
              <a:r>
                <a:rPr lang="el-GR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Ι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●體育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Ⅲ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●服務學習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6923221" y="7464902"/>
              <a:ext cx="1130638" cy="1224135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●基督教倫理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8056984" y="7467213"/>
              <a:ext cx="1130638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: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3" name="圓角矩形 112"/>
            <p:cNvSpPr/>
            <p:nvPr/>
          </p:nvSpPr>
          <p:spPr>
            <a:xfrm>
              <a:off x="913664" y="5803399"/>
              <a:ext cx="1072680" cy="138018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基礎模組</a:t>
              </a:r>
              <a:endParaRPr lang="en-US" altLang="zh-TW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46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lang="zh-TW" altLang="en-US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2048111" y="5661569"/>
              <a:ext cx="1273096" cy="1530640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9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聖經綜覽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樂概論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研究方法與報告撰寫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宗教學導論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3355561" y="5668982"/>
              <a:ext cx="1168888" cy="1504128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13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聖經綜覽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合唱聖樂概論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心理學導論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基督教與台灣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諸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宗教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禮拜學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4551038" y="5668982"/>
              <a:ext cx="1159249" cy="1504127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9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聖經語言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合唱聖樂進階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哲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教會領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導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靈命操練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5709282" y="5728374"/>
              <a:ext cx="1130638" cy="1444735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5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</a:p>
            <a:p>
              <a:pPr algn="ctr"/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．聖經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語言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II(2)</a:t>
              </a:r>
            </a:p>
            <a:p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．合唱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聖樂進階 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 II(1)</a:t>
              </a:r>
            </a:p>
            <a:p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．靈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命塑造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4587682" y="8761040"/>
              <a:ext cx="6883526" cy="417538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  <a:r>
                <a:rPr lang="zh-TW" altLang="en-US" sz="1200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                       </a:t>
              </a:r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lang="zh-TW" altLang="en-US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經典</a:t>
              </a:r>
              <a:r>
                <a:rPr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99(2)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2148269" y="2720272"/>
            <a:ext cx="9092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800" dirty="0">
                <a:latin typeface="Arial Unicode MS" panose="020B0604020202020204" pitchFamily="34" charset="-120"/>
                <a:ea typeface="標楷體" panose="03000509000000000000" pitchFamily="65" charset="-120"/>
              </a:rPr>
              <a:t>宗教</a:t>
            </a:r>
            <a:r>
              <a:rPr lang="zh-TW" altLang="en-US" sz="800" dirty="0" smtClean="0">
                <a:latin typeface="Arial Unicode MS" panose="020B0604020202020204" pitchFamily="34" charset="-120"/>
                <a:ea typeface="標楷體" panose="03000509000000000000" pitchFamily="65" charset="-120"/>
              </a:rPr>
              <a:t>行為</a:t>
            </a:r>
            <a:endParaRPr lang="en-US" altLang="zh-TW" sz="800" dirty="0" smtClean="0"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r>
              <a:rPr lang="zh-TW" altLang="en-US" sz="800" dirty="0" smtClean="0">
                <a:latin typeface="Arial Unicode MS" panose="020B0604020202020204" pitchFamily="34" charset="-120"/>
                <a:ea typeface="標楷體" panose="03000509000000000000" pitchFamily="65" charset="-120"/>
              </a:rPr>
              <a:t>   與</a:t>
            </a:r>
            <a:r>
              <a:rPr lang="zh-TW" altLang="en-US" sz="800" dirty="0">
                <a:latin typeface="Arial Unicode MS" panose="020B0604020202020204" pitchFamily="34" charset="-120"/>
                <a:ea typeface="標楷體" panose="03000509000000000000" pitchFamily="65" charset="-120"/>
              </a:rPr>
              <a:t>精神醫學</a:t>
            </a:r>
            <a:r>
              <a:rPr lang="en-US" altLang="zh-TW" sz="800" dirty="0"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69718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4182</TotalTime>
  <Words>820</Words>
  <Application>Microsoft Office PowerPoint</Application>
  <PresentationFormat>A3 紙張 (297x420 公釐)</PresentationFormat>
  <Paragraphs>221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Arial Unicode MS</vt:lpstr>
      <vt:lpstr>細明體</vt:lpstr>
      <vt:lpstr>新細明體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BM6635</dc:creator>
  <cp:lastModifiedBy>CJCU</cp:lastModifiedBy>
  <cp:revision>471</cp:revision>
  <cp:lastPrinted>2018-04-19T08:05:20Z</cp:lastPrinted>
  <dcterms:created xsi:type="dcterms:W3CDTF">2014-02-12T02:33:52Z</dcterms:created>
  <dcterms:modified xsi:type="dcterms:W3CDTF">2018-06-21T03:40:37Z</dcterms:modified>
</cp:coreProperties>
</file>