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5429784-8A3A-4AC2-891E-FA40CEABE976}"/>
              </a:ext>
            </a:extLst>
          </p:cNvPr>
          <p:cNvSpPr/>
          <p:nvPr/>
        </p:nvSpPr>
        <p:spPr>
          <a:xfrm>
            <a:off x="2475257" y="654182"/>
            <a:ext cx="7229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10</a:t>
            </a:r>
            <a:r>
              <a:rPr lang="en-US" altLang="zh-TW" dirty="0" smtClean="0"/>
              <a:t>6</a:t>
            </a:r>
            <a:r>
              <a:rPr lang="zh-TW" altLang="en-US" dirty="0" smtClean="0"/>
              <a:t>學年</a:t>
            </a:r>
            <a:r>
              <a:rPr lang="zh-TW" altLang="en-US" dirty="0"/>
              <a:t>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書畫藝術學系學士</a:t>
            </a:r>
            <a:r>
              <a:rPr lang="en-US" altLang="zh-TW" dirty="0"/>
              <a:t>)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38199" y="3439992"/>
          <a:ext cx="10515603" cy="1122604"/>
        </p:xfrm>
        <a:graphic>
          <a:graphicData uri="http://schemas.openxmlformats.org/drawingml/2006/table">
            <a:tbl>
              <a:tblPr/>
              <a:tblGrid>
                <a:gridCol w="1502229">
                  <a:extLst>
                    <a:ext uri="{9D8B030D-6E8A-4147-A177-3AD203B41FA5}">
                      <a16:colId xmlns:a16="http://schemas.microsoft.com/office/drawing/2014/main" val="277044237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17799811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37501459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6275803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1761854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60955354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23565644"/>
                    </a:ext>
                  </a:extLst>
                </a:gridCol>
              </a:tblGrid>
              <a:tr h="4195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cap="all">
                          <a:effectLst/>
                        </a:rPr>
                        <a:t>畢業年度</a:t>
                      </a:r>
                    </a:p>
                  </a:txBody>
                  <a:tcPr marL="74911" marR="74911" marT="74911" marB="749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cap="all">
                          <a:effectLst/>
                        </a:rPr>
                        <a:t>學院</a:t>
                      </a:r>
                      <a:r>
                        <a:rPr lang="en-US" altLang="zh-TW" sz="1800" b="1" cap="all">
                          <a:effectLst/>
                        </a:rPr>
                        <a:t>(</a:t>
                      </a:r>
                      <a:r>
                        <a:rPr lang="zh-TW" altLang="en-US" sz="1800" b="1" cap="all">
                          <a:effectLst/>
                        </a:rPr>
                        <a:t>群</a:t>
                      </a:r>
                      <a:r>
                        <a:rPr lang="en-US" altLang="zh-TW" sz="1800" b="1" cap="all">
                          <a:effectLst/>
                        </a:rPr>
                        <a:t>)</a:t>
                      </a:r>
                    </a:p>
                  </a:txBody>
                  <a:tcPr marL="74911" marR="74911" marT="74911" marB="749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51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cap="all">
                          <a:effectLst/>
                        </a:rPr>
                        <a:t>科系所</a:t>
                      </a:r>
                    </a:p>
                  </a:txBody>
                  <a:tcPr marL="74911" marR="74911" marT="74911" marB="749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cap="all">
                          <a:effectLst/>
                        </a:rPr>
                        <a:t>學制</a:t>
                      </a:r>
                    </a:p>
                  </a:txBody>
                  <a:tcPr marL="74911" marR="74911" marT="74911" marB="749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5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cap="all">
                          <a:effectLst/>
                        </a:rPr>
                        <a:t>應追蹤</a:t>
                      </a:r>
                    </a:p>
                  </a:txBody>
                  <a:tcPr marL="74911" marR="74911" marT="74911" marB="749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cap="all">
                          <a:effectLst/>
                        </a:rPr>
                        <a:t>已填答</a:t>
                      </a:r>
                    </a:p>
                  </a:txBody>
                  <a:tcPr marL="74911" marR="74911" marT="74911" marB="749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4A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cap="all">
                          <a:effectLst/>
                        </a:rPr>
                        <a:t>百分比</a:t>
                      </a:r>
                    </a:p>
                  </a:txBody>
                  <a:tcPr marL="74911" marR="74911" marT="74911" marB="749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4F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522746"/>
                  </a:ext>
                </a:extLst>
              </a:tr>
              <a:tr h="41950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>
                          <a:effectLst/>
                        </a:rPr>
                        <a:t>106【</a:t>
                      </a:r>
                      <a:r>
                        <a:rPr lang="zh-TW" altLang="en-US" sz="1800">
                          <a:effectLst/>
                        </a:rPr>
                        <a:t>一</a:t>
                      </a:r>
                      <a:r>
                        <a:rPr lang="en-US" altLang="zh-TW" sz="1800">
                          <a:effectLst/>
                        </a:rPr>
                        <a:t>】</a:t>
                      </a:r>
                    </a:p>
                  </a:txBody>
                  <a:tcPr marL="74911" marR="74911" marT="74911" marB="7491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</a:rPr>
                        <a:t>美術學院</a:t>
                      </a:r>
                    </a:p>
                  </a:txBody>
                  <a:tcPr marL="74911" marR="74911" marT="74911" marB="7491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</a:rPr>
                        <a:t>書畫藝術學系</a:t>
                      </a:r>
                    </a:p>
                  </a:txBody>
                  <a:tcPr marL="74911" marR="74911" marT="74911" marB="7491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</a:rPr>
                        <a:t>學士班</a:t>
                      </a:r>
                    </a:p>
                  </a:txBody>
                  <a:tcPr marL="74911" marR="74911" marT="74911" marB="7491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>
                          <a:effectLst/>
                        </a:rPr>
                        <a:t>28</a:t>
                      </a:r>
                    </a:p>
                  </a:txBody>
                  <a:tcPr marL="74911" marR="74911" marT="74911" marB="7491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>
                          <a:effectLst/>
                        </a:rPr>
                        <a:t>26</a:t>
                      </a:r>
                    </a:p>
                  </a:txBody>
                  <a:tcPr marL="74911" marR="74911" marT="74911" marB="7491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0" dirty="0">
                          <a:effectLst/>
                          <a:latin typeface="Open Sans"/>
                        </a:rPr>
                        <a:t>92.85%</a:t>
                      </a:r>
                    </a:p>
                  </a:txBody>
                  <a:tcPr marL="74911" marR="74911" marT="74911" marB="7491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49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82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78350" y="2590800"/>
          <a:ext cx="30353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99820688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957137019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1872125229"/>
                    </a:ext>
                  </a:extLst>
                </a:gridCol>
              </a:tblGrid>
              <a:tr h="2095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九、 您對目前工作的整體滿意度為何</a:t>
                      </a:r>
                      <a:r>
                        <a:rPr lang="en-US" altLang="zh-TW" sz="1200" u="none" strike="noStrike">
                          <a:effectLst/>
                        </a:rPr>
                        <a:t>?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47734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0148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75941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非常滿意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790402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滿意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64.71%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0134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普通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23.53%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531427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不滿意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394092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非常不滿意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5.88%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989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92550" y="2486025"/>
          <a:ext cx="4406900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7088163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054677707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37072124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1264444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812074738"/>
                    </a:ext>
                  </a:extLst>
                </a:gridCol>
              </a:tblGrid>
              <a:tr h="4191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十、 您目前的工作內容與原就讀系、所、學位學程之專業訓練課程，其相符程度為何？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3081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592445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4108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非常相符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768605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相符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234649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普通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780843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不相符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41.18%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843169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非常不相符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23.53%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674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92550" y="1962150"/>
          <a:ext cx="4406900" cy="293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11729411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56854965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305603217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5104963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447916799"/>
                    </a:ext>
                  </a:extLst>
                </a:gridCol>
              </a:tblGrid>
              <a:tr h="4191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十一、 您在學期間以下哪些「學習經驗」對於現在工作有所幫助？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可複選，至多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4097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6631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7956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專業知識、知能傳授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28.21%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90752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建立同學及老師人脈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17.95%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37440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校內實務課程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7.69%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55455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校外業界實習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5.13%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214339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社團活動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10.26%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874148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語言學習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12.82%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065202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參與國際交流活動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5.13%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0032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志工服務、服務學習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5.13%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447224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擔任研究或教學助理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5.13%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958087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其他訓練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2.56%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3675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92550" y="2800350"/>
          <a:ext cx="440690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5222918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485816986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300678181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7260775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535116454"/>
                    </a:ext>
                  </a:extLst>
                </a:gridCol>
              </a:tblGrid>
              <a:tr h="4191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十二、 您是否為了工作或自我生涯發展，從事進修或考試，提升自我專業能力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82736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345744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31704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47.06%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958565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沒有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52.94%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3816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92550" y="1857375"/>
          <a:ext cx="4406900" cy="3143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405560267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48806195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334064023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5877243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008765740"/>
                    </a:ext>
                  </a:extLst>
                </a:gridCol>
              </a:tblGrid>
              <a:tr h="4191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十三、 您最常參與過學校哪些職涯活動或就業服務的幫助？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可複選，至多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10112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38249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8998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大專校院就業職能平台</a:t>
                      </a:r>
                      <a:r>
                        <a:rPr lang="en-US" altLang="zh-TW" sz="1000" u="none" strike="noStrike">
                          <a:effectLst/>
                        </a:rPr>
                        <a:t>(UCAN)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6.06%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692517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職涯諮詢、就業諮詢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12.12%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91525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沒有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36.36%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824863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職涯發展課程</a:t>
                      </a:r>
                      <a:r>
                        <a:rPr lang="en-US" altLang="zh-TW" sz="1000" u="none" strike="noStrike">
                          <a:effectLst/>
                        </a:rPr>
                        <a:t>(</a:t>
                      </a:r>
                      <a:r>
                        <a:rPr lang="zh-TW" altLang="en-US" sz="1000" u="none" strike="noStrike">
                          <a:effectLst/>
                        </a:rPr>
                        <a:t>演講</a:t>
                      </a:r>
                      <a:r>
                        <a:rPr lang="en-US" altLang="zh-TW" sz="1000" u="none" strike="noStrike">
                          <a:effectLst/>
                        </a:rPr>
                        <a:t>)</a:t>
                      </a:r>
                      <a:r>
                        <a:rPr lang="zh-TW" altLang="en-US" sz="1000" u="none" strike="noStrike">
                          <a:effectLst/>
                        </a:rPr>
                        <a:t>及活動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9.09%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98657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業界實習、參訪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92999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企業徵才說明會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3.03%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012383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校園企業徵才博覽會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1610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定期工作訊息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353337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校內工讀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21.21%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58381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校外工讀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12.12%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2188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1091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892550" y="2590800"/>
          <a:ext cx="44069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425778954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57832985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60664986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24915395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76676850"/>
                    </a:ext>
                  </a:extLst>
                </a:gridCol>
              </a:tblGrid>
              <a:tr h="4191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一、 您目前的工作狀況為何（不包括留職停薪、育嬰假）？（本題選答</a:t>
                      </a:r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r>
                        <a:rPr lang="zh-TW" altLang="en-US" sz="1200" u="none" strike="noStrike">
                          <a:effectLst/>
                        </a:rPr>
                        <a:t>、</a:t>
                      </a:r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r>
                        <a:rPr lang="zh-TW" altLang="en-US" sz="1200" u="none" strike="noStrike">
                          <a:effectLst/>
                        </a:rPr>
                        <a:t>、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項者，第</a:t>
                      </a:r>
                      <a:r>
                        <a:rPr lang="en-US" altLang="zh-TW" sz="1200" u="none" strike="noStrike">
                          <a:effectLst/>
                        </a:rPr>
                        <a:t>6</a:t>
                      </a:r>
                      <a:r>
                        <a:rPr lang="zh-TW" altLang="en-US" sz="1200" u="none" strike="noStrike">
                          <a:effectLst/>
                        </a:rPr>
                        <a:t>題無須填答）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242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710439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19436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全職工作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26.92%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09646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部分工時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38.46%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982359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家管</a:t>
                      </a:r>
                      <a:r>
                        <a:rPr lang="en-US" altLang="zh-TW" sz="1000" u="none" strike="noStrike">
                          <a:effectLst/>
                        </a:rPr>
                        <a:t>/</a:t>
                      </a:r>
                      <a:r>
                        <a:rPr lang="zh-TW" altLang="en-US" sz="1000" u="none" strike="noStrike">
                          <a:effectLst/>
                        </a:rPr>
                        <a:t>料理家務者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874185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目前非就業中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34.62%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119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2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78350" y="1438275"/>
          <a:ext cx="3035300" cy="398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22557477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414440444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3368846018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二、 您現在工作職業類型為何？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39637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034266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53201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建築營造類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826437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製造類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84612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科學、技術、工程、數學類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7527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物流運輸類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3561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天然資源、食品與農業類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969889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醫療保健類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36126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藝文與影音傳播類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30686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資訊科技類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9082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金融財務類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56350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企業經營管理類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306795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行銷與銷售類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23.53%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861588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政府公共事務類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95909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教育與訓練類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29.41%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815917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個人及社會服務類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595406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休閒與觀光旅遊類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35709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司法、法律與公共安全類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0.00%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3849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92550" y="2171700"/>
          <a:ext cx="4406900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37781312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50303736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13780667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784212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9545292"/>
                    </a:ext>
                  </a:extLst>
                </a:gridCol>
              </a:tblGrid>
              <a:tr h="62865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三、 您畢業後花了多久時間找到第</a:t>
                      </a:r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r>
                        <a:rPr lang="zh-TW" altLang="en-US" sz="1200" u="none" strike="noStrike">
                          <a:effectLst/>
                        </a:rPr>
                        <a:t>份工作？（若為創業者，請填答畢業後之創業時間；自由工作者，則以第</a:t>
                      </a:r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r>
                        <a:rPr lang="zh-TW" altLang="en-US" sz="1200" u="none" strike="noStrike">
                          <a:effectLst/>
                        </a:rPr>
                        <a:t>份穩定工作時間為主）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9425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813848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3997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</a:t>
                      </a:r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r>
                        <a:rPr lang="zh-TW" altLang="en-US" sz="1000" u="none" strike="noStrike">
                          <a:effectLst/>
                        </a:rPr>
                        <a:t>個月內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47.06%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486477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</a:t>
                      </a:r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r>
                        <a:rPr lang="zh-TW" altLang="en-US" sz="1000" u="none" strike="noStrike">
                          <a:effectLst/>
                        </a:rPr>
                        <a:t>個月以上至</a:t>
                      </a:r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r>
                        <a:rPr lang="zh-TW" altLang="en-US" sz="1000" u="none" strike="noStrike">
                          <a:effectLst/>
                        </a:rPr>
                        <a:t>個月內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23.53%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589949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</a:t>
                      </a:r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r>
                        <a:rPr lang="zh-TW" altLang="en-US" sz="1000" u="none" strike="noStrike">
                          <a:effectLst/>
                        </a:rPr>
                        <a:t>個月以上至</a:t>
                      </a:r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r>
                        <a:rPr lang="zh-TW" altLang="en-US" sz="1000" u="none" strike="noStrike">
                          <a:effectLst/>
                        </a:rPr>
                        <a:t>個月內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258964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</a:t>
                      </a:r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r>
                        <a:rPr lang="zh-TW" altLang="en-US" sz="1000" u="none" strike="noStrike">
                          <a:effectLst/>
                        </a:rPr>
                        <a:t>個月以上至</a:t>
                      </a:r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r>
                        <a:rPr lang="zh-TW" altLang="en-US" sz="1000" u="none" strike="noStrike">
                          <a:effectLst/>
                        </a:rPr>
                        <a:t>個月內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111329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</a:t>
                      </a:r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r>
                        <a:rPr lang="zh-TW" altLang="en-US" sz="1000" u="none" strike="noStrike">
                          <a:effectLst/>
                        </a:rPr>
                        <a:t>個月以上至</a:t>
                      </a:r>
                      <a:r>
                        <a:rPr lang="en-US" altLang="zh-TW" sz="1000" u="none" strike="noStrike">
                          <a:effectLst/>
                        </a:rPr>
                        <a:t>6</a:t>
                      </a:r>
                      <a:r>
                        <a:rPr lang="zh-TW" altLang="en-US" sz="1000" u="none" strike="noStrike">
                          <a:effectLst/>
                        </a:rPr>
                        <a:t>個月內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91733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</a:t>
                      </a:r>
                      <a:r>
                        <a:rPr lang="en-US" altLang="zh-TW" sz="1000" u="none" strike="noStrike">
                          <a:effectLst/>
                        </a:rPr>
                        <a:t>6</a:t>
                      </a:r>
                      <a:r>
                        <a:rPr lang="zh-TW" altLang="en-US" sz="1000" u="none" strike="noStrike">
                          <a:effectLst/>
                        </a:rPr>
                        <a:t>個月以上，請輸入幾個月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18787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畢業前已有專職工作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00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402138" y="1254125"/>
          <a:ext cx="3389258" cy="4351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795">
                  <a:extLst>
                    <a:ext uri="{9D8B030D-6E8A-4147-A177-3AD203B41FA5}">
                      <a16:colId xmlns:a16="http://schemas.microsoft.com/office/drawing/2014/main" val="2274717281"/>
                    </a:ext>
                  </a:extLst>
                </a:gridCol>
                <a:gridCol w="498133">
                  <a:extLst>
                    <a:ext uri="{9D8B030D-6E8A-4147-A177-3AD203B41FA5}">
                      <a16:colId xmlns:a16="http://schemas.microsoft.com/office/drawing/2014/main" val="1562591030"/>
                    </a:ext>
                  </a:extLst>
                </a:gridCol>
                <a:gridCol w="400460">
                  <a:extLst>
                    <a:ext uri="{9D8B030D-6E8A-4147-A177-3AD203B41FA5}">
                      <a16:colId xmlns:a16="http://schemas.microsoft.com/office/drawing/2014/main" val="2769613850"/>
                    </a:ext>
                  </a:extLst>
                </a:gridCol>
                <a:gridCol w="527435">
                  <a:extLst>
                    <a:ext uri="{9D8B030D-6E8A-4147-A177-3AD203B41FA5}">
                      <a16:colId xmlns:a16="http://schemas.microsoft.com/office/drawing/2014/main" val="1297703477"/>
                    </a:ext>
                  </a:extLst>
                </a:gridCol>
                <a:gridCol w="527435">
                  <a:extLst>
                    <a:ext uri="{9D8B030D-6E8A-4147-A177-3AD203B41FA5}">
                      <a16:colId xmlns:a16="http://schemas.microsoft.com/office/drawing/2014/main" val="654549002"/>
                    </a:ext>
                  </a:extLst>
                </a:gridCol>
              </a:tblGrid>
              <a:tr h="4834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四、 您現在工作平均每月收入為何？</a:t>
                      </a:r>
                      <a:r>
                        <a:rPr lang="en-US" altLang="zh-TW" sz="900" u="none" strike="noStrike">
                          <a:effectLst/>
                        </a:rPr>
                        <a:t>(</a:t>
                      </a:r>
                      <a:r>
                        <a:rPr lang="zh-TW" altLang="en-US" sz="900" u="none" strike="noStrike">
                          <a:effectLst/>
                        </a:rPr>
                        <a:t>請回答課稅前固定（經常）性收入，係指固定津貼、交通費、膳食費、水電費、按月發放之工作（生產、績效、業績）獎金及全勤獎金等</a:t>
                      </a:r>
                      <a:r>
                        <a:rPr lang="en-US" altLang="zh-TW" sz="900" u="none" strike="noStrike">
                          <a:effectLst/>
                        </a:rPr>
                        <a:t>)</a:t>
                      </a:r>
                      <a:endParaRPr lang="en-US" altLang="zh-TW" sz="9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612852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1417434251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選項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填答人數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百分比</a:t>
                      </a:r>
                      <a:endParaRPr lang="zh-TW" altLang="en-US" sz="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3569227583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22,000</a:t>
                      </a:r>
                      <a:r>
                        <a:rPr lang="zh-TW" altLang="en-US" sz="800" u="none" strike="noStrike">
                          <a:effectLst/>
                        </a:rPr>
                        <a:t>元以下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2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11.76%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890905992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22,001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25,000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4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23.53%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386291789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25,001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28,000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4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23.53%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1098090920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28,001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31,000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3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17.65%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429698909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31,001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34,000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1467159779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34,001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37,000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2632050480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37,001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40,000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5.88%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1887033254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40,001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43,000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1553586872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43,001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46,000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2689403563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46,001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49,000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3080717544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49,001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52,000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5.88%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134934925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52,001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55,000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2511394074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55,001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60,000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1068199491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60,001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65,000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823000943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65,001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70,000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5.88%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3400904514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70,001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75,000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3919583187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75,001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80,000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325124004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80,001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85,000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3764630696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85,001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90,000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2468490322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90,001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95,000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125292611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95,001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100,000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0.00%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3859359843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約新臺幣</a:t>
                      </a:r>
                      <a:r>
                        <a:rPr lang="en-US" altLang="zh-TW" sz="800" u="none" strike="noStrike">
                          <a:effectLst/>
                        </a:rPr>
                        <a:t>100,001</a:t>
                      </a:r>
                      <a:r>
                        <a:rPr lang="zh-TW" altLang="en-US" sz="800" u="none" strike="noStrike">
                          <a:effectLst/>
                        </a:rPr>
                        <a:t>元至</a:t>
                      </a:r>
                      <a:r>
                        <a:rPr lang="en-US" altLang="zh-TW" sz="800" u="none" strike="noStrike">
                          <a:effectLst/>
                        </a:rPr>
                        <a:t>110,000</a:t>
                      </a:r>
                      <a:r>
                        <a:rPr lang="zh-TW" altLang="en-US" sz="800" u="none" strike="noStrike">
                          <a:effectLst/>
                        </a:rPr>
                        <a:t>元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1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u="none" strike="noStrike">
                          <a:effectLst/>
                        </a:rPr>
                        <a:t>5.88%</a:t>
                      </a:r>
                      <a:endParaRPr lang="en-US" altLang="zh-TW" sz="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325" marR="7325" marT="7325" marB="0" anchor="ctr"/>
                </a:tc>
                <a:extLst>
                  <a:ext uri="{0D108BD9-81ED-4DB2-BD59-A6C34878D82A}">
                    <a16:rowId xmlns:a16="http://schemas.microsoft.com/office/drawing/2014/main" val="75076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35450" y="2905125"/>
          <a:ext cx="37211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80106967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897829298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175649743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27929580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五、 請問您現在主要的工作所在地點為何？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8509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016887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99934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境內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16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94.12%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68820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境外，</a:t>
                      </a:r>
                      <a:r>
                        <a:rPr lang="en-US" altLang="zh-TW" sz="1000" u="none" strike="noStrike">
                          <a:effectLst/>
                        </a:rPr>
                        <a:t>(</a:t>
                      </a:r>
                      <a:r>
                        <a:rPr lang="zh-TW" altLang="en-US" sz="1000" u="none" strike="noStrike">
                          <a:effectLst/>
                        </a:rPr>
                        <a:t>請填報工作國家別</a:t>
                      </a:r>
                      <a:r>
                        <a:rPr lang="en-US" altLang="zh-TW" sz="1000" u="none" strike="noStrike">
                          <a:effectLst/>
                        </a:rPr>
                        <a:t>)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58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78350" y="2590800"/>
          <a:ext cx="30353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373879614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02287852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3414488803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六、 您目前未就業的原因為何</a:t>
                      </a:r>
                      <a:r>
                        <a:rPr lang="en-US" altLang="zh-TW" sz="1200" u="none" strike="noStrike">
                          <a:effectLst/>
                        </a:rPr>
                        <a:t>?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89342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35990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19467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進修中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66.67%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204077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服役中或等待服役中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538971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準備考試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11.11%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156907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尋找工作中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11.11%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86532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其他：不想找工作、生病</a:t>
                      </a:r>
                      <a:r>
                        <a:rPr lang="en-US" altLang="zh-TW" sz="1000" u="none" strike="noStrike">
                          <a:effectLst/>
                        </a:rPr>
                        <a:t>…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11.11%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49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892550" y="2486025"/>
          <a:ext cx="4406900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180922047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30165698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67950829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53252585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9908473"/>
                    </a:ext>
                  </a:extLst>
                </a:gridCol>
              </a:tblGrid>
              <a:tr h="4191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七、 您目前所具備的專業能力與工作所要求的相符程度為何？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112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95749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71839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非常符合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049086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符合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29.41%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42493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普通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41.18%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2223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不符合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78196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非常不符合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2664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35450" y="2905125"/>
          <a:ext cx="37211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324586990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93054673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52728896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75497193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八、 您目前的工作內容，是否需要具備專業證照？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64349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63867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183052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需要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49317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不需要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82.35%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7702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1177</Words>
  <Application>Microsoft Office PowerPoint</Application>
  <PresentationFormat>寬螢幕</PresentationFormat>
  <Paragraphs>368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Open Sans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Karen Hsueh</cp:lastModifiedBy>
  <cp:revision>6</cp:revision>
  <dcterms:created xsi:type="dcterms:W3CDTF">2018-11-22T06:34:12Z</dcterms:created>
  <dcterms:modified xsi:type="dcterms:W3CDTF">2019-12-19T05:40:23Z</dcterms:modified>
</cp:coreProperties>
</file>