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8" autoAdjust="0"/>
  </p:normalViewPr>
  <p:slideViewPr>
    <p:cSldViewPr>
      <p:cViewPr>
        <p:scale>
          <a:sx n="136" d="100"/>
          <a:sy n="136" d="100"/>
        </p:scale>
        <p:origin x="-1680" y="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3468411-54C5-454D-9516-66B9DBF92C1B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D4A1EF-ED20-4913-8DA0-C74D8A2328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852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39C21B3-45A4-4AC0-BFC7-1171BF42DD70}" type="slidenum">
              <a:rPr lang="zh-TW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zh-TW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3A36-18C9-46A2-B2D7-24B3C9391C96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B4506-17D0-4B88-8353-83B641E5E09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37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5AC7-A9B4-4682-B7A8-3A81BD49913B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C55B-3487-416F-8C27-63D500DD08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3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343EC-7040-4694-8A5A-188284B8B3BC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3FB6B-CA7F-43BE-9A43-92C3E14693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3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9FBFD-84CA-4F78-9502-69D6F9328515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E3E0-8C45-411D-A0B8-DAA3452482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91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5CF8-12A6-40C6-B0C4-964D78691BBD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F2B95-8CBA-42DB-839C-24183B4DB5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9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7DCB6-1CFA-4C84-8741-5D0719CDBCB1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24A6-A0A1-473F-B33E-E3DC226A9A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58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21E1-561F-41EA-B0AC-F43947A94202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625DD-D00D-4721-8291-405408E84B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0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21045-E30F-41C8-9906-AB2E9F6297B1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ABA5D-A79A-46FF-A58D-9218B53DB0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1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87654-C218-4B06-803B-4B42BE500F6E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19DBA-264E-4178-BA9B-9AEA5605F9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0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4E14-2BC9-4572-9DAF-5B7356CE097C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97E57-7116-4469-95CD-8AF36EA1C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32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A68ED-9372-430B-A634-AE4B11E06371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E3456-7581-4EA4-A62C-056CDEE718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19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19AE934-F091-4DF8-932C-00BE6A9808A4}" type="datetimeFigureOut">
              <a:rPr lang="zh-TW" altLang="en-US"/>
              <a:pPr>
                <a:defRPr/>
              </a:pPr>
              <a:t>2016/6/18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411A405-768D-4F61-840B-04161BFE49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邊形 2"/>
          <p:cNvSpPr/>
          <p:nvPr/>
        </p:nvSpPr>
        <p:spPr bwMode="auto">
          <a:xfrm>
            <a:off x="1612276" y="549276"/>
            <a:ext cx="1396641" cy="257175"/>
          </a:xfrm>
          <a:prstGeom prst="homePlate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</a:t>
            </a:r>
          </a:p>
        </p:txBody>
      </p:sp>
      <p:sp>
        <p:nvSpPr>
          <p:cNvPr id="4" name="＞形箭號 3"/>
          <p:cNvSpPr/>
          <p:nvPr/>
        </p:nvSpPr>
        <p:spPr bwMode="auto">
          <a:xfrm>
            <a:off x="3226594" y="570452"/>
            <a:ext cx="1365828" cy="257175"/>
          </a:xfrm>
          <a:prstGeom prst="chevron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二年級</a:t>
            </a:r>
            <a:endParaRPr kumimoji="0" lang="en-US" altLang="zh-TW" sz="1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＞形箭號 4"/>
          <p:cNvSpPr/>
          <p:nvPr/>
        </p:nvSpPr>
        <p:spPr bwMode="auto">
          <a:xfrm>
            <a:off x="4871612" y="570452"/>
            <a:ext cx="1365828" cy="257175"/>
          </a:xfrm>
          <a:prstGeom prst="chevron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三年級</a:t>
            </a:r>
            <a:endParaRPr kumimoji="0" lang="en-US" altLang="zh-TW" sz="1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＞形箭號 5"/>
          <p:cNvSpPr/>
          <p:nvPr/>
        </p:nvSpPr>
        <p:spPr bwMode="auto">
          <a:xfrm>
            <a:off x="6519562" y="570452"/>
            <a:ext cx="1365828" cy="257175"/>
          </a:xfrm>
          <a:prstGeom prst="chevron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3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四年級</a:t>
            </a:r>
            <a:endParaRPr kumimoji="0" lang="en-US" altLang="zh-TW" sz="1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067" name="群組 27"/>
          <p:cNvGrpSpPr>
            <a:grpSpLocks/>
          </p:cNvGrpSpPr>
          <p:nvPr/>
        </p:nvGrpSpPr>
        <p:grpSpPr bwMode="auto">
          <a:xfrm>
            <a:off x="467544" y="1081381"/>
            <a:ext cx="7578725" cy="871155"/>
            <a:chOff x="509270" y="922831"/>
            <a:chExt cx="7578853" cy="870675"/>
          </a:xfrm>
        </p:grpSpPr>
        <p:sp>
          <p:nvSpPr>
            <p:cNvPr id="70" name="圓角矩形 69"/>
            <p:cNvSpPr/>
            <p:nvPr/>
          </p:nvSpPr>
          <p:spPr bwMode="auto">
            <a:xfrm>
              <a:off x="710423" y="1049821"/>
              <a:ext cx="738968" cy="63885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61083" rIns="0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A</a:t>
              </a:r>
              <a:endParaRPr kumimoji="0" lang="en-US" altLang="zh-TW" sz="800" b="1" dirty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消防學術</a:t>
              </a:r>
              <a:endParaRPr kumimoji="0" lang="en-US" altLang="zh-TW" sz="800" b="1" dirty="0" smtClean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模</a:t>
              </a:r>
              <a:r>
                <a:rPr kumimoji="0" lang="zh-TW" altLang="en-US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組</a:t>
              </a:r>
              <a:endParaRPr kumimoji="0" lang="en-US" altLang="zh-TW" sz="800" b="1" dirty="0" smtClean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24</a:t>
              </a:r>
              <a:r>
                <a:rPr kumimoji="0" lang="zh-TW" altLang="en-US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學分</a:t>
              </a:r>
              <a:endParaRPr kumimoji="0" lang="zh-TW" altLang="en-US" sz="800" b="1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71" name="直線接點 70"/>
            <p:cNvCxnSpPr>
              <a:endCxn id="70" idx="1"/>
            </p:cNvCxnSpPr>
            <p:nvPr/>
          </p:nvCxnSpPr>
          <p:spPr bwMode="auto">
            <a:xfrm>
              <a:off x="509270" y="1362102"/>
              <a:ext cx="201153" cy="7149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矩形 71"/>
            <p:cNvSpPr/>
            <p:nvPr/>
          </p:nvSpPr>
          <p:spPr bwMode="auto">
            <a:xfrm>
              <a:off x="1603825" y="942940"/>
              <a:ext cx="730733" cy="84120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73" name="直線接點 72"/>
            <p:cNvCxnSpPr>
              <a:stCxn id="63" idx="3"/>
            </p:cNvCxnSpPr>
            <p:nvPr/>
          </p:nvCxnSpPr>
          <p:spPr bwMode="auto">
            <a:xfrm>
              <a:off x="3078582" y="1362103"/>
              <a:ext cx="102495" cy="1586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 bwMode="auto">
            <a:xfrm>
              <a:off x="4754317" y="1360516"/>
              <a:ext cx="46832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 bwMode="auto">
            <a:xfrm flipV="1">
              <a:off x="6405345" y="1362102"/>
              <a:ext cx="117477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矩形 62"/>
            <p:cNvSpPr/>
            <p:nvPr/>
          </p:nvSpPr>
          <p:spPr bwMode="auto">
            <a:xfrm>
              <a:off x="2377984" y="946030"/>
              <a:ext cx="700599" cy="83214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消防水力學</a:t>
              </a:r>
            </a:p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7304234" y="952418"/>
              <a:ext cx="783889" cy="819369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安全工程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危機管理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6475659" y="940059"/>
              <a:ext cx="797924" cy="844086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5638279" y="922831"/>
              <a:ext cx="785331" cy="87067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建築防火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熱力學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消防安全專題討論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人際關係與溝通技巧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消防戰技與戰術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熱傳學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FF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4794539" y="929502"/>
              <a:ext cx="801800" cy="86400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3957991" y="946030"/>
              <a:ext cx="793918" cy="839089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個人防護具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噪音與振動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化學工程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3134245" y="945215"/>
              <a:ext cx="791010" cy="83377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068" name="群組 42"/>
          <p:cNvGrpSpPr>
            <a:grpSpLocks/>
          </p:cNvGrpSpPr>
          <p:nvPr/>
        </p:nvGrpSpPr>
        <p:grpSpPr bwMode="auto">
          <a:xfrm>
            <a:off x="668693" y="3356994"/>
            <a:ext cx="7377576" cy="864098"/>
            <a:chOff x="670281" y="3644898"/>
            <a:chExt cx="7377576" cy="683488"/>
          </a:xfrm>
        </p:grpSpPr>
        <p:sp>
          <p:nvSpPr>
            <p:cNvPr id="104" name="圓角矩形 103"/>
            <p:cNvSpPr/>
            <p:nvPr/>
          </p:nvSpPr>
          <p:spPr bwMode="auto">
            <a:xfrm>
              <a:off x="670281" y="3735075"/>
              <a:ext cx="748982" cy="5126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2164" tIns="61083" rIns="122164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C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火場鑑</a:t>
              </a:r>
              <a:r>
                <a:rPr kumimoji="0" lang="zh-TW" altLang="en-US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識綜合模組</a:t>
              </a:r>
              <a:endParaRPr kumimoji="0" lang="en-US" altLang="zh-TW" sz="800" b="1" dirty="0" smtClean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24</a:t>
              </a:r>
              <a:r>
                <a:rPr kumimoji="0" lang="zh-TW" altLang="en-US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學分</a:t>
              </a:r>
              <a:endParaRPr kumimoji="0" lang="zh-TW" altLang="en-US" sz="800" b="1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06" name="矩形 105"/>
            <p:cNvSpPr/>
            <p:nvPr/>
          </p:nvSpPr>
          <p:spPr bwMode="auto">
            <a:xfrm>
              <a:off x="1563227" y="3644898"/>
              <a:ext cx="731164" cy="683483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0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109" name="直線接點 108"/>
            <p:cNvCxnSpPr/>
            <p:nvPr/>
          </p:nvCxnSpPr>
          <p:spPr bwMode="auto">
            <a:xfrm>
              <a:off x="4719747" y="3970338"/>
              <a:ext cx="90487" cy="3175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 bwMode="auto">
            <a:xfrm flipV="1">
              <a:off x="6383372" y="3973513"/>
              <a:ext cx="117475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矩形 96"/>
            <p:cNvSpPr/>
            <p:nvPr/>
          </p:nvSpPr>
          <p:spPr bwMode="auto">
            <a:xfrm>
              <a:off x="2355768" y="3649482"/>
              <a:ext cx="682634" cy="67890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98" name="矩形 97"/>
            <p:cNvSpPr/>
            <p:nvPr/>
          </p:nvSpPr>
          <p:spPr bwMode="auto">
            <a:xfrm>
              <a:off x="7273787" y="3654382"/>
              <a:ext cx="774070" cy="674003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</a:t>
              </a:r>
              <a:r>
                <a:rPr kumimoji="0" lang="zh-TW" altLang="en-US" sz="700" b="1" u="sng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課程</a:t>
              </a:r>
              <a:endParaRPr kumimoji="0" lang="en-US" altLang="zh-TW" sz="700" b="1" u="sng" dirty="0" smtClean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prstClr val="black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火災鑑定專題討論</a:t>
              </a:r>
              <a:endParaRPr kumimoji="0" lang="en-US" altLang="zh-TW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prstClr val="black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火災採證與證物處理</a:t>
              </a:r>
              <a:endParaRPr kumimoji="0" lang="en-US" altLang="zh-TW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99" name="矩形 98"/>
            <p:cNvSpPr/>
            <p:nvPr/>
          </p:nvSpPr>
          <p:spPr bwMode="auto">
            <a:xfrm>
              <a:off x="6447279" y="3644899"/>
              <a:ext cx="786052" cy="68348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0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5598053" y="3648988"/>
              <a:ext cx="785317" cy="679398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儀器分析</a:t>
              </a:r>
              <a:r>
                <a:rPr kumimoji="0" lang="en-US" altLang="zh-TW" sz="6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kumimoji="0" lang="zh-TW" altLang="en-US" sz="60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含實驗</a:t>
              </a:r>
              <a:r>
                <a:rPr kumimoji="0" lang="en-US" altLang="zh-TW" sz="6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建築防火</a:t>
              </a:r>
              <a:endParaRPr kumimoji="0" lang="en-US" altLang="zh-TW" sz="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粉塵測定與控制</a:t>
              </a:r>
              <a:endParaRPr kumimoji="0" lang="zh-TW" altLang="en-US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營建安全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人際關係與溝通技巧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實驗室認證作業程序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熱傳學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01" name="矩形 100"/>
            <p:cNvSpPr/>
            <p:nvPr/>
          </p:nvSpPr>
          <p:spPr bwMode="auto">
            <a:xfrm>
              <a:off x="4765679" y="3648856"/>
              <a:ext cx="790435" cy="67953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2">
                    <a:lumMod val="75000"/>
                  </a:schemeClr>
                </a:solidFill>
                <a:latin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02" name="矩形 101"/>
            <p:cNvSpPr/>
            <p:nvPr/>
          </p:nvSpPr>
          <p:spPr bwMode="auto">
            <a:xfrm>
              <a:off x="3917795" y="3654383"/>
              <a:ext cx="793905" cy="66926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作業環境測定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化學分析技術概論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實驗室安全與衛生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2">
                    <a:lumMod val="75000"/>
                  </a:schemeClr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03" name="矩形 102"/>
            <p:cNvSpPr/>
            <p:nvPr/>
          </p:nvSpPr>
          <p:spPr bwMode="auto">
            <a:xfrm>
              <a:off x="3105939" y="3648856"/>
              <a:ext cx="779121" cy="67953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2">
                    <a:lumMod val="75000"/>
                  </a:schemeClr>
                </a:solidFill>
                <a:latin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0000FF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069" name="群組 31"/>
          <p:cNvGrpSpPr>
            <a:grpSpLocks/>
          </p:cNvGrpSpPr>
          <p:nvPr/>
        </p:nvGrpSpPr>
        <p:grpSpPr bwMode="auto">
          <a:xfrm>
            <a:off x="522428" y="2230259"/>
            <a:ext cx="6709315" cy="857052"/>
            <a:chOff x="509270" y="1997385"/>
            <a:chExt cx="6709854" cy="857453"/>
          </a:xfrm>
        </p:grpSpPr>
        <p:sp>
          <p:nvSpPr>
            <p:cNvPr id="36" name="圓角矩形 35"/>
            <p:cNvSpPr/>
            <p:nvPr/>
          </p:nvSpPr>
          <p:spPr bwMode="auto">
            <a:xfrm>
              <a:off x="663268" y="2108506"/>
              <a:ext cx="731294" cy="6345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61083" rIns="0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B</a:t>
              </a:r>
              <a:endParaRPr kumimoji="0" lang="en-US" altLang="zh-TW" sz="800" b="1" dirty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消防</a:t>
              </a:r>
              <a:r>
                <a:rPr kumimoji="0" lang="zh-TW" altLang="en-US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防災</a:t>
              </a:r>
              <a:endParaRPr kumimoji="0" lang="en-US" altLang="zh-TW" sz="800" b="1" dirty="0" smtClean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 smtClean="0">
                  <a:solidFill>
                    <a:srgbClr val="0066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實務模組</a:t>
              </a:r>
              <a:endParaRPr kumimoji="0" lang="en-US" altLang="zh-TW" sz="800" b="1" dirty="0" smtClean="0">
                <a:solidFill>
                  <a:srgbClr val="0066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24</a:t>
              </a:r>
              <a:r>
                <a:rPr kumimoji="0" lang="zh-TW" altLang="en-US" sz="8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學分</a:t>
              </a:r>
              <a:endParaRPr kumimoji="0" lang="zh-TW" altLang="en-US" sz="800" b="1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37" name="直線接點 36"/>
            <p:cNvCxnSpPr/>
            <p:nvPr/>
          </p:nvCxnSpPr>
          <p:spPr bwMode="auto">
            <a:xfrm>
              <a:off x="509270" y="2435291"/>
              <a:ext cx="153999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 bwMode="auto">
            <a:xfrm>
              <a:off x="1549006" y="1998617"/>
              <a:ext cx="730780" cy="856221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39" name="直線接點 38"/>
            <p:cNvCxnSpPr/>
            <p:nvPr/>
          </p:nvCxnSpPr>
          <p:spPr bwMode="auto">
            <a:xfrm>
              <a:off x="3017949" y="2423012"/>
              <a:ext cx="103312" cy="159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 bwMode="auto">
            <a:xfrm>
              <a:off x="4706025" y="2374132"/>
              <a:ext cx="90494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 bwMode="auto">
            <a:xfrm flipV="1">
              <a:off x="6363811" y="2353153"/>
              <a:ext cx="117484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 bwMode="auto">
            <a:xfrm>
              <a:off x="2323216" y="2004148"/>
              <a:ext cx="700641" cy="85069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6431884" y="1999140"/>
              <a:ext cx="787240" cy="855698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0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4751275" y="2003462"/>
              <a:ext cx="790498" cy="851373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0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3086794" y="2003464"/>
              <a:ext cx="783790" cy="85137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66" name="矩形 165"/>
            <p:cNvSpPr/>
            <p:nvPr/>
          </p:nvSpPr>
          <p:spPr bwMode="auto">
            <a:xfrm>
              <a:off x="3903322" y="1997385"/>
              <a:ext cx="793969" cy="85745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作業環境測定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噪音與振動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化學工程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機械製造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67" name="矩形 166"/>
            <p:cNvSpPr/>
            <p:nvPr/>
          </p:nvSpPr>
          <p:spPr bwMode="auto">
            <a:xfrm>
              <a:off x="5583715" y="1997386"/>
              <a:ext cx="785380" cy="857451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選修課程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熱力學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自動控制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工業安全衛生管理實務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營建安全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安全實驗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FF0000"/>
                </a:solidFill>
                <a:latin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500" dirty="0">
                <a:solidFill>
                  <a:srgbClr val="FF0000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dirty="0">
                <a:solidFill>
                  <a:srgbClr val="FF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171" name="矩形 170"/>
          <p:cNvSpPr/>
          <p:nvPr/>
        </p:nvSpPr>
        <p:spPr bwMode="auto">
          <a:xfrm>
            <a:off x="8201435" y="1069770"/>
            <a:ext cx="783890" cy="8321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消防設備士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消防設備師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消防警察人員考試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sp>
        <p:nvSpPr>
          <p:cNvPr id="172" name="矩形 171"/>
          <p:cNvSpPr/>
          <p:nvPr/>
        </p:nvSpPr>
        <p:spPr bwMode="auto">
          <a:xfrm>
            <a:off x="8201437" y="2211264"/>
            <a:ext cx="783888" cy="8576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職業安全衛生管理員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職業安全管理師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職業衛生管理師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工業安全技師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工業安全類科高考及地方特考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sp>
        <p:nvSpPr>
          <p:cNvPr id="174" name="矩形 173"/>
          <p:cNvSpPr/>
          <p:nvPr/>
        </p:nvSpPr>
        <p:spPr bwMode="auto">
          <a:xfrm>
            <a:off x="8201434" y="3362789"/>
            <a:ext cx="783891" cy="8523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產險公司</a:t>
            </a:r>
            <a:endParaRPr kumimoji="0" lang="en-US" altLang="zh-TW" sz="7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7313" lvl="0" indent="-87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zh-TW" altLang="en-US" sz="7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再保公司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kumimoji="0" lang="zh-TW" altLang="en-US" sz="7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7262393" y="2211264"/>
            <a:ext cx="783876" cy="85769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700" b="1" u="sng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選修課程</a:t>
            </a:r>
            <a:endParaRPr kumimoji="0" lang="en-US" altLang="zh-TW" sz="700" b="1" u="sng" dirty="0">
              <a:solidFill>
                <a:prstClr val="black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" dirty="0" smtClean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安全</a:t>
            </a:r>
            <a:r>
              <a:rPr kumimoji="0" lang="zh-TW" altLang="en-US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工程</a:t>
            </a:r>
            <a:endParaRPr kumimoji="0" lang="en-US" altLang="zh-TW" sz="600" dirty="0">
              <a:solidFill>
                <a:prstClr val="black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工業安全專題討論</a:t>
            </a:r>
            <a:endParaRPr kumimoji="0" lang="en-US" altLang="zh-TW" sz="600" dirty="0">
              <a:solidFill>
                <a:prstClr val="black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勞動檢查實務</a:t>
            </a:r>
            <a:endParaRPr kumimoji="0" lang="en-US" altLang="zh-TW" sz="600" dirty="0">
              <a:solidFill>
                <a:prstClr val="black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700" dirty="0" smtClean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700" dirty="0" smtClean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700" b="1" u="sng" dirty="0" smtClean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700" b="1" u="sng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grpSp>
        <p:nvGrpSpPr>
          <p:cNvPr id="2086" name="群組 110"/>
          <p:cNvGrpSpPr>
            <a:grpSpLocks/>
          </p:cNvGrpSpPr>
          <p:nvPr/>
        </p:nvGrpSpPr>
        <p:grpSpPr bwMode="auto">
          <a:xfrm>
            <a:off x="500276" y="5877272"/>
            <a:ext cx="7545993" cy="792088"/>
            <a:chOff x="483635" y="5597656"/>
            <a:chExt cx="7545993" cy="1020080"/>
          </a:xfrm>
        </p:grpSpPr>
        <p:sp>
          <p:nvSpPr>
            <p:cNvPr id="78" name="圓角矩形 77"/>
            <p:cNvSpPr/>
            <p:nvPr/>
          </p:nvSpPr>
          <p:spPr bwMode="auto">
            <a:xfrm>
              <a:off x="650872" y="5854885"/>
              <a:ext cx="740136" cy="50562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2164" tIns="61083" rIns="122164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900" b="1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校</a:t>
              </a:r>
              <a:endParaRPr kumimoji="0" lang="en-US" altLang="zh-TW" sz="900" b="1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>
                  <a:solidFill>
                    <a:srgbClr val="6600CC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共同科目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9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27 </a:t>
              </a:r>
              <a:r>
                <a:rPr kumimoji="0" lang="zh-TW" altLang="en-US" sz="900" b="1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學分</a:t>
              </a:r>
            </a:p>
          </p:txBody>
        </p:sp>
        <p:cxnSp>
          <p:nvCxnSpPr>
            <p:cNvPr id="79" name="直線接點 78"/>
            <p:cNvCxnSpPr>
              <a:endCxn id="78" idx="1"/>
            </p:cNvCxnSpPr>
            <p:nvPr/>
          </p:nvCxnSpPr>
          <p:spPr bwMode="auto">
            <a:xfrm>
              <a:off x="483635" y="6107696"/>
              <a:ext cx="167237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 bwMode="auto">
            <a:xfrm flipH="1">
              <a:off x="4693471" y="6107697"/>
              <a:ext cx="174660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 bwMode="auto">
            <a:xfrm>
              <a:off x="6366744" y="6107697"/>
              <a:ext cx="154047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矩形 84"/>
            <p:cNvSpPr/>
            <p:nvPr/>
          </p:nvSpPr>
          <p:spPr bwMode="auto">
            <a:xfrm>
              <a:off x="6425482" y="5597656"/>
              <a:ext cx="1604146" cy="102008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67742" rIns="135482" bIns="67742"/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900" b="1" u="sng" dirty="0">
                  <a:solidFill>
                    <a:prstClr val="black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900" b="1" u="sng" dirty="0">
                <a:solidFill>
                  <a:prstClr val="black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●通識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-2</a:t>
              </a:r>
              <a:endParaRPr kumimoji="0" lang="en-US" altLang="zh-TW" sz="700" dirty="0">
                <a:solidFill>
                  <a:srgbClr val="C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86" name="矩形 85"/>
            <p:cNvSpPr/>
            <p:nvPr/>
          </p:nvSpPr>
          <p:spPr bwMode="auto">
            <a:xfrm>
              <a:off x="4747453" y="5597659"/>
              <a:ext cx="1612405" cy="102007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67742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dirty="0" smtClean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●服務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學習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-1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通識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-4</a:t>
              </a:r>
            </a:p>
            <a:p>
              <a:pPr marL="124552" indent="-124552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87" name="矩形 86"/>
            <p:cNvSpPr/>
            <p:nvPr/>
          </p:nvSpPr>
          <p:spPr bwMode="auto">
            <a:xfrm>
              <a:off x="3087710" y="5597659"/>
              <a:ext cx="1605761" cy="1020077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35482" tIns="67742" rIns="135482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●外語初級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Ι-2       ●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外語初級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Ⅱ-2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體育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Ⅲ-0            ●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體育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Ⅳ-0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700" dirty="0" smtClean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●</a:t>
              </a:r>
              <a:r>
                <a:rPr kumimoji="0" lang="zh-TW" altLang="en-US" sz="700" dirty="0" smtClean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通</a:t>
              </a:r>
              <a:r>
                <a:rPr kumimoji="0" lang="zh-TW" altLang="en-US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識</a:t>
              </a:r>
              <a:r>
                <a:rPr kumimoji="0" lang="en-US" altLang="zh-TW" sz="700" dirty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-2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dirty="0" smtClean="0">
                  <a:solidFill>
                    <a:srgbClr val="800000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 </a:t>
              </a:r>
              <a:endParaRPr kumimoji="0" lang="en-US" altLang="zh-TW" sz="7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087" name="群組 111"/>
          <p:cNvGrpSpPr>
            <a:grpSpLocks/>
          </p:cNvGrpSpPr>
          <p:nvPr/>
        </p:nvGrpSpPr>
        <p:grpSpPr bwMode="auto">
          <a:xfrm>
            <a:off x="536855" y="4525881"/>
            <a:ext cx="7509414" cy="847335"/>
            <a:chOff x="444957" y="4879774"/>
            <a:chExt cx="7509414" cy="669996"/>
          </a:xfrm>
        </p:grpSpPr>
        <p:sp>
          <p:nvSpPr>
            <p:cNvPr id="89" name="矩形 88"/>
            <p:cNvSpPr/>
            <p:nvPr/>
          </p:nvSpPr>
          <p:spPr bwMode="auto">
            <a:xfrm>
              <a:off x="2262282" y="4879777"/>
              <a:ext cx="682634" cy="669993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職業安全衛生法規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工業安全概論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消防法規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工程圖學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風險評估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500" dirty="0">
                <a:solidFill>
                  <a:srgbClr val="6600CC"/>
                </a:solidFill>
                <a:latin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90" name="圓角矩形 89"/>
            <p:cNvSpPr/>
            <p:nvPr/>
          </p:nvSpPr>
          <p:spPr bwMode="auto">
            <a:xfrm>
              <a:off x="598945" y="4990032"/>
              <a:ext cx="731235" cy="5048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2164" tIns="61083" rIns="122164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900" b="1" dirty="0">
                  <a:solidFill>
                    <a:srgbClr val="6600CC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院系</a:t>
              </a:r>
              <a:endParaRPr kumimoji="0" lang="en-US" altLang="zh-TW" sz="900" b="1" dirty="0">
                <a:solidFill>
                  <a:srgbClr val="6600CC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800" b="1" dirty="0">
                  <a:solidFill>
                    <a:srgbClr val="6600CC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核心</a:t>
              </a:r>
              <a:r>
                <a:rPr kumimoji="0" lang="zh-TW" altLang="en-US" sz="800" b="1" dirty="0" smtClean="0">
                  <a:solidFill>
                    <a:srgbClr val="6600CC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</a:t>
              </a:r>
              <a:endParaRPr kumimoji="0" lang="en-US" altLang="zh-TW" sz="800" b="1" dirty="0">
                <a:solidFill>
                  <a:srgbClr val="6600CC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9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46</a:t>
              </a:r>
              <a:r>
                <a:rPr kumimoji="0" lang="zh-TW" altLang="en-US" sz="9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學分</a:t>
              </a:r>
              <a:endParaRPr kumimoji="0" lang="zh-TW" altLang="en-US" sz="900" b="1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91" name="直線接點 90"/>
            <p:cNvCxnSpPr/>
            <p:nvPr/>
          </p:nvCxnSpPr>
          <p:spPr bwMode="auto">
            <a:xfrm>
              <a:off x="444957" y="5242447"/>
              <a:ext cx="153988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矩形 91"/>
            <p:cNvSpPr/>
            <p:nvPr/>
          </p:nvSpPr>
          <p:spPr bwMode="auto">
            <a:xfrm>
              <a:off x="1490138" y="4879775"/>
              <a:ext cx="710765" cy="66999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微積分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普通物理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普通化學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火災學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電氣安全</a:t>
              </a:r>
            </a:p>
          </p:txBody>
        </p:sp>
        <p:cxnSp>
          <p:nvCxnSpPr>
            <p:cNvPr id="93" name="直線接點 92"/>
            <p:cNvCxnSpPr>
              <a:stCxn id="89" idx="3"/>
            </p:cNvCxnSpPr>
            <p:nvPr/>
          </p:nvCxnSpPr>
          <p:spPr bwMode="auto">
            <a:xfrm flipV="1">
              <a:off x="2944916" y="5214772"/>
              <a:ext cx="253470" cy="2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 bwMode="auto">
            <a:xfrm>
              <a:off x="4626260" y="5240858"/>
              <a:ext cx="90488" cy="1587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 bwMode="auto">
            <a:xfrm flipV="1">
              <a:off x="6291487" y="5245109"/>
              <a:ext cx="117475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矩形 111"/>
            <p:cNvSpPr/>
            <p:nvPr/>
          </p:nvSpPr>
          <p:spPr bwMode="auto">
            <a:xfrm>
              <a:off x="7180301" y="4879774"/>
              <a:ext cx="774070" cy="669996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13" name="矩形 112"/>
            <p:cNvSpPr/>
            <p:nvPr/>
          </p:nvSpPr>
          <p:spPr bwMode="auto">
            <a:xfrm>
              <a:off x="6353794" y="4879774"/>
              <a:ext cx="786052" cy="669996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17" name="矩形 116"/>
            <p:cNvSpPr/>
            <p:nvPr/>
          </p:nvSpPr>
          <p:spPr bwMode="auto">
            <a:xfrm>
              <a:off x="5504569" y="4879774"/>
              <a:ext cx="785318" cy="669996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職業災變與救護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消防設備檢修實務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災害搶救與緊急應變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23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19" name="矩形 118"/>
            <p:cNvSpPr/>
            <p:nvPr/>
          </p:nvSpPr>
          <p:spPr bwMode="auto">
            <a:xfrm>
              <a:off x="4672195" y="4879775"/>
              <a:ext cx="790434" cy="66999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7742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火災原因調查與鑑定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特蒐及繩索救援技術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28" name="矩形 127"/>
            <p:cNvSpPr/>
            <p:nvPr/>
          </p:nvSpPr>
          <p:spPr bwMode="auto">
            <a:xfrm>
              <a:off x="3824310" y="4879774"/>
              <a:ext cx="796312" cy="66999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68400" tIns="0" rIns="68400" bIns="684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避難系統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工業通風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化學系統消防安全設備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火場模擬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爆炸防制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900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sp>
          <p:nvSpPr>
            <p:cNvPr id="129" name="矩形 128"/>
            <p:cNvSpPr/>
            <p:nvPr/>
          </p:nvSpPr>
          <p:spPr bwMode="auto">
            <a:xfrm>
              <a:off x="3012453" y="4879775"/>
              <a:ext cx="779121" cy="669994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684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700" b="1" u="sng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必修課程</a:t>
              </a:r>
              <a:endParaRPr kumimoji="0" lang="en-US" altLang="zh-TW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警報系統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水系統消防安全設備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600" dirty="0">
                  <a:solidFill>
                    <a:srgbClr val="6600C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危險物品管理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新細明體" panose="02020500000000000000" pitchFamily="18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sz="600" dirty="0">
                <a:solidFill>
                  <a:srgbClr val="6600CC"/>
                </a:solidFill>
                <a:latin typeface="新細明體" panose="02020500000000000000" pitchFamily="18" charset="-120"/>
              </a:endParaRPr>
            </a:p>
          </p:txBody>
        </p:sp>
      </p:grp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158847" y="549276"/>
            <a:ext cx="360363" cy="6120083"/>
            <a:chOff x="158847" y="549276"/>
            <a:chExt cx="360363" cy="6120083"/>
          </a:xfrm>
        </p:grpSpPr>
        <p:sp>
          <p:nvSpPr>
            <p:cNvPr id="2" name="圓角矩形 1"/>
            <p:cNvSpPr/>
            <p:nvPr/>
          </p:nvSpPr>
          <p:spPr bwMode="auto">
            <a:xfrm>
              <a:off x="158847" y="549276"/>
              <a:ext cx="360363" cy="61200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22164" tIns="61083" rIns="122164" bIns="61083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300" b="1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學年</a:t>
              </a:r>
              <a:r>
                <a:rPr kumimoji="0" lang="zh-TW" altLang="en-US" sz="13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度</a:t>
              </a:r>
              <a:r>
                <a:rPr kumimoji="0" lang="zh-TW" altLang="en-US" sz="1300" b="1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消防</a:t>
              </a:r>
              <a:r>
                <a:rPr kumimoji="0" lang="zh-TW" altLang="en-US" sz="13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安全學士學位學程課程</a:t>
              </a:r>
              <a:r>
                <a:rPr kumimoji="0" lang="zh-TW" altLang="en-US" sz="1300" b="1" dirty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地圖與職涯進路</a:t>
              </a:r>
              <a:r>
                <a:rPr kumimoji="0" lang="zh-TW" altLang="en-US" sz="1300" b="1" dirty="0" smtClean="0">
                  <a:solidFill>
                    <a:schemeClr val="tx1"/>
                  </a:solidFill>
                  <a:latin typeface="Arial Unicode MS" panose="020B0604020202020204" pitchFamily="34" charset="-120"/>
                  <a:ea typeface="標楷體" panose="03000509000000000000" pitchFamily="65" charset="-120"/>
                </a:rPr>
                <a:t>圖</a:t>
              </a:r>
              <a:endParaRPr kumimoji="0" lang="zh-TW" altLang="en-US" sz="1300" b="1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endParaRPr>
            </a:p>
          </p:txBody>
        </p:sp>
        <p:graphicFrame>
          <p:nvGraphicFramePr>
            <p:cNvPr id="9" name="物件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6922537"/>
                </p:ext>
              </p:extLst>
            </p:nvPr>
          </p:nvGraphicFramePr>
          <p:xfrm>
            <a:off x="210440" y="909026"/>
            <a:ext cx="257175" cy="439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方程式" r:id="rId4" imgW="253800" imgH="431640" progId="Equation.3">
                    <p:embed/>
                  </p:oleObj>
                </mc:Choice>
                <mc:Fallback>
                  <p:oleObj name="方程式" r:id="rId4" imgW="253800" imgH="43164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440" y="909026"/>
                          <a:ext cx="257175" cy="439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7" name="矩形 106"/>
          <p:cNvSpPr/>
          <p:nvPr/>
        </p:nvSpPr>
        <p:spPr bwMode="auto">
          <a:xfrm>
            <a:off x="8201437" y="4527893"/>
            <a:ext cx="783888" cy="84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8201437" y="5650889"/>
            <a:ext cx="783890" cy="10184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7742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cxnSp>
        <p:nvCxnSpPr>
          <p:cNvPr id="130" name="直線接點 129"/>
          <p:cNvCxnSpPr/>
          <p:nvPr/>
        </p:nvCxnSpPr>
        <p:spPr bwMode="auto">
          <a:xfrm>
            <a:off x="1408094" y="1485867"/>
            <a:ext cx="153544" cy="0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36" idx="3"/>
          </p:cNvCxnSpPr>
          <p:nvPr/>
        </p:nvCxnSpPr>
        <p:spPr bwMode="auto">
          <a:xfrm flipV="1">
            <a:off x="1407649" y="2658461"/>
            <a:ext cx="168416" cy="1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 bwMode="auto">
          <a:xfrm>
            <a:off x="527955" y="3768427"/>
            <a:ext cx="153987" cy="0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 bwMode="auto">
          <a:xfrm>
            <a:off x="1417675" y="3764417"/>
            <a:ext cx="153987" cy="0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直線接點 147"/>
          <p:cNvCxnSpPr/>
          <p:nvPr/>
        </p:nvCxnSpPr>
        <p:spPr bwMode="auto">
          <a:xfrm>
            <a:off x="1430394" y="4982540"/>
            <a:ext cx="153987" cy="0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直線接點 148"/>
          <p:cNvCxnSpPr>
            <a:stCxn id="78" idx="3"/>
          </p:cNvCxnSpPr>
          <p:nvPr/>
        </p:nvCxnSpPr>
        <p:spPr bwMode="auto">
          <a:xfrm flipV="1">
            <a:off x="1407649" y="6273315"/>
            <a:ext cx="269980" cy="1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/>
          <p:cNvCxnSpPr>
            <a:stCxn id="97" idx="3"/>
            <a:endCxn id="103" idx="1"/>
          </p:cNvCxnSpPr>
          <p:nvPr/>
        </p:nvCxnSpPr>
        <p:spPr bwMode="auto">
          <a:xfrm flipV="1">
            <a:off x="3036814" y="3791545"/>
            <a:ext cx="67537" cy="396"/>
          </a:xfrm>
          <a:prstGeom prst="lin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矩形 87"/>
          <p:cNvSpPr/>
          <p:nvPr/>
        </p:nvSpPr>
        <p:spPr bwMode="auto">
          <a:xfrm>
            <a:off x="1584381" y="5650889"/>
            <a:ext cx="1452432" cy="1018469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35482" tIns="67742" rIns="135482" bIns="67742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700" b="1" u="sng" dirty="0">
                <a:solidFill>
                  <a:schemeClr val="tx1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必修課程</a:t>
            </a:r>
            <a:endParaRPr kumimoji="0" lang="en-US" altLang="zh-TW" sz="700" b="1" u="sng" dirty="0">
              <a:solidFill>
                <a:schemeClr val="tx1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●國文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-2    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長榮精神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2  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音樂欣賞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-2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英文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Ι-2   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英文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Ⅱ-2      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體育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Ι-0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體育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Ⅱ-0  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體驗學習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全民國防教育軍事訓練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國際情勢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全民國防教育軍事訓練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國防政策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●</a:t>
            </a:r>
            <a:r>
              <a:rPr kumimoji="0" lang="zh-TW" altLang="en-US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工程倫理</a:t>
            </a:r>
            <a:r>
              <a:rPr kumimoji="0" lang="en-US" altLang="zh-TW" sz="600" dirty="0">
                <a:solidFill>
                  <a:srgbClr val="800000"/>
                </a:solidFill>
                <a:latin typeface="Arial Unicode MS" panose="020B0604020202020204" pitchFamily="34" charset="-120"/>
                <a:ea typeface="標楷體" panose="03000509000000000000" pitchFamily="65" charset="-120"/>
              </a:rPr>
              <a:t>-1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500" dirty="0" smtClean="0">
              <a:solidFill>
                <a:srgbClr val="800000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500" dirty="0">
              <a:solidFill>
                <a:srgbClr val="800000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600" dirty="0">
              <a:solidFill>
                <a:srgbClr val="800000"/>
              </a:solidFill>
              <a:latin typeface="Arial Unicode MS" panose="020B0604020202020204" pitchFamily="34" charset="-120"/>
              <a:ea typeface="標楷體" panose="03000509000000000000" pitchFamily="65" charset="-120"/>
            </a:endParaRPr>
          </a:p>
        </p:txBody>
      </p:sp>
      <p:sp>
        <p:nvSpPr>
          <p:cNvPr id="118" name="＞形箭號 117"/>
          <p:cNvSpPr/>
          <p:nvPr/>
        </p:nvSpPr>
        <p:spPr bwMode="auto">
          <a:xfrm>
            <a:off x="8203770" y="561316"/>
            <a:ext cx="720089" cy="257175"/>
          </a:xfrm>
          <a:prstGeom prst="chevron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</a:t>
            </a:r>
            <a:endParaRPr kumimoji="0"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05" y="6237312"/>
            <a:ext cx="176643" cy="12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" name="矩形 94"/>
          <p:cNvSpPr/>
          <p:nvPr/>
        </p:nvSpPr>
        <p:spPr bwMode="auto">
          <a:xfrm>
            <a:off x="3104351" y="5491087"/>
            <a:ext cx="4941918" cy="407447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35482" tIns="67742" rIns="135482" bIns="67742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9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必修課程</a:t>
            </a:r>
            <a:endParaRPr kumimoji="0" lang="en-US" altLang="zh-TW" sz="900" b="1" u="sng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●經典</a:t>
            </a:r>
            <a:r>
              <a:rPr kumimoji="0" lang="en-US" altLang="zh-TW" sz="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99-2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900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2751</TotalTime>
  <Words>441</Words>
  <Application>Microsoft Office PowerPoint</Application>
  <PresentationFormat>如螢幕大小 (4:3)</PresentationFormat>
  <Paragraphs>171</Paragraphs>
  <Slides>1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Office 佈景主題</vt:lpstr>
      <vt:lpstr>方程式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畢業128學分 &lt;= 博雅教育(26學分) + 院系核心(48學分) + 專業型課程模組A(18學分) + 實務型課程模組2(18學分) + 外系實務型課程模組Y(18學分)</dc:title>
  <dc:creator>user</dc:creator>
  <cp:lastModifiedBy>職安系辦</cp:lastModifiedBy>
  <cp:revision>171</cp:revision>
  <cp:lastPrinted>2016-06-18T02:18:19Z</cp:lastPrinted>
  <dcterms:created xsi:type="dcterms:W3CDTF">2014-03-13T11:14:13Z</dcterms:created>
  <dcterms:modified xsi:type="dcterms:W3CDTF">2016-06-18T02:25:55Z</dcterms:modified>
</cp:coreProperties>
</file>