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6791325" cy="9872663"/>
  <p:defaultTextStyle>
    <a:defPPr>
      <a:defRPr lang="zh-TW"/>
    </a:defPPr>
    <a:lvl1pPr marL="0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84"/>
    <a:srgbClr val="CFD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27" autoAdjust="0"/>
    <p:restoredTop sz="99740" autoAdjust="0"/>
  </p:normalViewPr>
  <p:slideViewPr>
    <p:cSldViewPr showGuides="1">
      <p:cViewPr>
        <p:scale>
          <a:sx n="160" d="100"/>
          <a:sy n="160" d="100"/>
        </p:scale>
        <p:origin x="3462" y="108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7046" y="1"/>
            <a:ext cx="2942697" cy="493555"/>
          </a:xfrm>
          <a:prstGeom prst="rect">
            <a:avLst/>
          </a:prstGeom>
        </p:spPr>
        <p:txBody>
          <a:bodyPr vert="horz" lIns="90640" tIns="45320" rIns="90640" bIns="45320" rtlCol="0"/>
          <a:lstStyle>
            <a:lvl1pPr algn="r">
              <a:defRPr sz="1200"/>
            </a:lvl1pPr>
          </a:lstStyle>
          <a:p>
            <a:fld id="{9FEFAAE5-2262-4B57-862B-A532C7664921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0" tIns="45320" rIns="90640" bIns="45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1" y="4689554"/>
            <a:ext cx="5432426" cy="4441990"/>
          </a:xfrm>
          <a:prstGeom prst="rect">
            <a:avLst/>
          </a:prstGeom>
        </p:spPr>
        <p:txBody>
          <a:bodyPr vert="horz" lIns="90640" tIns="45320" rIns="90640" bIns="453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7046" y="9377533"/>
            <a:ext cx="2942697" cy="493554"/>
          </a:xfrm>
          <a:prstGeom prst="rect">
            <a:avLst/>
          </a:prstGeom>
        </p:spPr>
        <p:txBody>
          <a:bodyPr vert="horz" lIns="90640" tIns="45320" rIns="90640" bIns="45320" rtlCol="0" anchor="b"/>
          <a:lstStyle>
            <a:lvl1pPr algn="r">
              <a:defRPr sz="1200"/>
            </a:lvl1pPr>
          </a:lstStyle>
          <a:p>
            <a:fld id="{61658D3C-5298-450B-91E7-99F2479062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6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819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638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45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277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096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4915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5732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6551" algn="l" defTabSz="12216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603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5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502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502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9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3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1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4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2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0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49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7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5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1" y="2240285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3" y="2149164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3" y="3044826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41" y="2149164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19" indent="0">
              <a:buNone/>
              <a:defRPr sz="2700" b="1"/>
            </a:lvl2pPr>
            <a:lvl3pPr marL="1221638" indent="0">
              <a:buNone/>
              <a:defRPr sz="2400" b="1"/>
            </a:lvl3pPr>
            <a:lvl4pPr marL="1832456" indent="0">
              <a:buNone/>
              <a:defRPr sz="2100" b="1"/>
            </a:lvl4pPr>
            <a:lvl5pPr marL="2443277" indent="0">
              <a:buNone/>
              <a:defRPr sz="2100" b="1"/>
            </a:lvl5pPr>
            <a:lvl6pPr marL="3054096" indent="0">
              <a:buNone/>
              <a:defRPr sz="2100" b="1"/>
            </a:lvl6pPr>
            <a:lvl7pPr marL="3664915" indent="0">
              <a:buNone/>
              <a:defRPr sz="2100" b="1"/>
            </a:lvl7pPr>
            <a:lvl8pPr marL="4275732" indent="0">
              <a:buNone/>
              <a:defRPr sz="2100" b="1"/>
            </a:lvl8pPr>
            <a:lvl9pPr marL="4886551" indent="0">
              <a:buNone/>
              <a:defRPr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41" y="3044826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3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6" y="382272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6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6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0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4" y="6720845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19" indent="0">
              <a:buNone/>
              <a:defRPr sz="3700"/>
            </a:lvl2pPr>
            <a:lvl3pPr marL="1221638" indent="0">
              <a:buNone/>
              <a:defRPr sz="3200"/>
            </a:lvl3pPr>
            <a:lvl4pPr marL="1832456" indent="0">
              <a:buNone/>
              <a:defRPr sz="2700"/>
            </a:lvl4pPr>
            <a:lvl5pPr marL="2443277" indent="0">
              <a:buNone/>
              <a:defRPr sz="2700"/>
            </a:lvl5pPr>
            <a:lvl6pPr marL="3054096" indent="0">
              <a:buNone/>
              <a:defRPr sz="2700"/>
            </a:lvl6pPr>
            <a:lvl7pPr marL="3664915" indent="0">
              <a:buNone/>
              <a:defRPr sz="2700"/>
            </a:lvl7pPr>
            <a:lvl8pPr marL="4275732" indent="0">
              <a:buNone/>
              <a:defRPr sz="2700"/>
            </a:lvl8pPr>
            <a:lvl9pPr marL="4886551" indent="0">
              <a:buNone/>
              <a:defRPr sz="2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4" y="7514278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19" indent="0">
              <a:buNone/>
              <a:defRPr sz="1600"/>
            </a:lvl2pPr>
            <a:lvl3pPr marL="1221638" indent="0">
              <a:buNone/>
              <a:defRPr sz="1300"/>
            </a:lvl3pPr>
            <a:lvl4pPr marL="1832456" indent="0">
              <a:buNone/>
              <a:defRPr sz="1200"/>
            </a:lvl4pPr>
            <a:lvl5pPr marL="2443277" indent="0">
              <a:buNone/>
              <a:defRPr sz="1200"/>
            </a:lvl5pPr>
            <a:lvl6pPr marL="3054096" indent="0">
              <a:buNone/>
              <a:defRPr sz="1200"/>
            </a:lvl6pPr>
            <a:lvl7pPr marL="3664915" indent="0">
              <a:buNone/>
              <a:defRPr sz="1200"/>
            </a:lvl7pPr>
            <a:lvl8pPr marL="4275732" indent="0">
              <a:buNone/>
              <a:defRPr sz="1200"/>
            </a:lvl8pPr>
            <a:lvl9pPr marL="4886551" indent="0">
              <a:buNone/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0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4" tIns="61083" rIns="122164" bIns="610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5"/>
            <a:ext cx="11521440" cy="6336348"/>
          </a:xfrm>
          <a:prstGeom prst="rect">
            <a:avLst/>
          </a:prstGeom>
        </p:spPr>
        <p:txBody>
          <a:bodyPr vert="horz" lIns="122164" tIns="61083" rIns="122164" bIns="610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07E68-7C86-4028-9E2D-1FFA38B9A3ED}" type="datetimeFigureOut">
              <a:rPr lang="zh-TW" altLang="en-US" smtClean="0"/>
              <a:pPr/>
              <a:t>2016/9/7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901"/>
            <a:ext cx="40538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1" y="8898901"/>
            <a:ext cx="2987040" cy="511175"/>
          </a:xfrm>
          <a:prstGeom prst="rect">
            <a:avLst/>
          </a:prstGeom>
        </p:spPr>
        <p:txBody>
          <a:bodyPr vert="horz" lIns="122164" tIns="61083" rIns="122164" bIns="610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C453-B752-4EAB-8973-2BFCEC851D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8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63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14" indent="-458114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81" indent="-381762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048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867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685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50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32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143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1962" indent="-305410" algn="l" defTabSz="12216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19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38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45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277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096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915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732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551" algn="l" defTabSz="122163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群組 103"/>
          <p:cNvGrpSpPr/>
          <p:nvPr/>
        </p:nvGrpSpPr>
        <p:grpSpPr>
          <a:xfrm>
            <a:off x="280120" y="216687"/>
            <a:ext cx="12443239" cy="8544351"/>
            <a:chOff x="280120" y="216687"/>
            <a:chExt cx="12443239" cy="8544351"/>
          </a:xfrm>
        </p:grpSpPr>
        <p:sp>
          <p:nvSpPr>
            <p:cNvPr id="3" name="五邊形 2"/>
            <p:cNvSpPr/>
            <p:nvPr/>
          </p:nvSpPr>
          <p:spPr>
            <a:xfrm>
              <a:off x="2224336" y="912168"/>
              <a:ext cx="2016224" cy="360040"/>
            </a:xfrm>
            <a:prstGeom prst="homePlate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一年級</a:t>
              </a:r>
              <a:endParaRPr lang="zh-TW" altLang="en-US" sz="1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" name="＞形箭號 3"/>
            <p:cNvSpPr/>
            <p:nvPr/>
          </p:nvSpPr>
          <p:spPr>
            <a:xfrm>
              <a:off x="4672608" y="912168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二年級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" name="＞形箭號 4"/>
            <p:cNvSpPr/>
            <p:nvPr/>
          </p:nvSpPr>
          <p:spPr>
            <a:xfrm>
              <a:off x="7080955" y="912168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三年級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＞形箭號 5"/>
            <p:cNvSpPr/>
            <p:nvPr/>
          </p:nvSpPr>
          <p:spPr>
            <a:xfrm>
              <a:off x="9457219" y="912168"/>
              <a:ext cx="1912133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四年級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＞形箭號 6"/>
            <p:cNvSpPr/>
            <p:nvPr/>
          </p:nvSpPr>
          <p:spPr>
            <a:xfrm>
              <a:off x="11657384" y="912168"/>
              <a:ext cx="1008111" cy="360040"/>
            </a:xfrm>
            <a:prstGeom prst="chevron">
              <a:avLst/>
            </a:prstGeom>
            <a:solidFill>
              <a:schemeClr val="bg1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</a:t>
              </a:r>
              <a:endParaRPr lang="en-US" altLang="zh-TW" sz="1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263557" y="216687"/>
              <a:ext cx="3888432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dirty="0" smtClean="0"/>
                <a:t>神學系學士班課程地圖</a:t>
              </a:r>
              <a:r>
                <a:rPr lang="en-US" altLang="zh-TW" dirty="0" smtClean="0"/>
                <a:t> </a:t>
              </a:r>
              <a:endParaRPr lang="zh-TW" altLang="en-US" dirty="0"/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712168" y="2496343"/>
              <a:ext cx="1419221" cy="875711"/>
              <a:chOff x="787806" y="2803428"/>
              <a:chExt cx="1419221" cy="873289"/>
            </a:xfrm>
            <a:solidFill>
              <a:schemeClr val="bg1"/>
            </a:solidFill>
          </p:grpSpPr>
          <p:sp>
            <p:nvSpPr>
              <p:cNvPr id="36" name="圓角矩形 35"/>
              <p:cNvSpPr/>
              <p:nvPr/>
            </p:nvSpPr>
            <p:spPr>
              <a:xfrm>
                <a:off x="1011270" y="2803428"/>
                <a:ext cx="1072680" cy="873289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 spcCol="0" rtlCol="0" anchor="ctr"/>
              <a:lstStyle/>
              <a:p>
                <a:pPr algn="ctr"/>
                <a:r>
                  <a:rPr lang="en-US" altLang="zh-TW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B.</a:t>
                </a:r>
              </a:p>
              <a:p>
                <a:pPr algn="ctr"/>
                <a:r>
                  <a:rPr lang="zh-TW" altLang="en-US" sz="12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神學專業學術模組</a:t>
                </a:r>
                <a:endParaRPr lang="en-US" altLang="zh-TW" sz="1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1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至少須</a:t>
                </a:r>
                <a:r>
                  <a:rPr lang="zh-TW" altLang="en-US" sz="11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修</a:t>
                </a:r>
                <a:r>
                  <a:rPr lang="zh-TW" altLang="en-US" sz="11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滿</a:t>
                </a:r>
                <a:endParaRPr lang="en-US" altLang="zh-TW" sz="11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en-US" altLang="zh-TW" sz="11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16</a:t>
                </a:r>
                <a:r>
                  <a:rPr lang="zh-TW" altLang="en-US" sz="11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endParaRPr lang="zh-TW" altLang="en-US" sz="11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37" name="直線接點 36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接點 39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群組 60"/>
            <p:cNvGrpSpPr/>
            <p:nvPr/>
          </p:nvGrpSpPr>
          <p:grpSpPr>
            <a:xfrm>
              <a:off x="709654" y="1393201"/>
              <a:ext cx="3740786" cy="872422"/>
              <a:chOff x="787806" y="2689092"/>
              <a:chExt cx="3740786" cy="952965"/>
            </a:xfrm>
            <a:solidFill>
              <a:schemeClr val="bg1"/>
            </a:solidFill>
          </p:grpSpPr>
          <p:sp>
            <p:nvSpPr>
              <p:cNvPr id="70" name="圓角矩形 69"/>
              <p:cNvSpPr/>
              <p:nvPr/>
            </p:nvSpPr>
            <p:spPr>
              <a:xfrm>
                <a:off x="1013784" y="2689092"/>
                <a:ext cx="1072680" cy="952965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 spcCol="0" rtlCol="0" anchor="ctr"/>
              <a:lstStyle/>
              <a:p>
                <a:pPr algn="ctr"/>
                <a:r>
                  <a:rPr lang="en-US" altLang="zh-TW" sz="12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A.</a:t>
                </a:r>
              </a:p>
              <a:p>
                <a:pPr algn="ctr"/>
                <a:r>
                  <a:rPr lang="zh-TW" altLang="en-US" sz="1200" b="1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聖經專業學術模組</a:t>
                </a:r>
                <a:endParaRPr lang="en-US" altLang="zh-TW" sz="1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algn="ctr"/>
                <a:r>
                  <a:rPr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至少須修滿</a:t>
                </a:r>
                <a:endPara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algn="ctr"/>
                <a:r>
                  <a:rPr lang="en-US" altLang="zh-TW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16</a:t>
                </a:r>
                <a:r>
                  <a:rPr lang="zh-TW" altLang="en-US" sz="1100" dirty="0" smtClean="0">
                    <a:solidFill>
                      <a:schemeClr val="tx1"/>
                    </a:solidFill>
                    <a:latin typeface="標楷體" pitchFamily="65" charset="-120"/>
                    <a:ea typeface="標楷體" pitchFamily="65" charset="-120"/>
                  </a:rPr>
                  <a:t>學分</a:t>
                </a:r>
                <a:endPara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  <p:cxnSp>
            <p:nvCxnSpPr>
              <p:cNvPr id="71" name="直線接點 70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 flipV="1">
                <a:off x="4404400" y="3257456"/>
                <a:ext cx="124192" cy="169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群組 111"/>
            <p:cNvGrpSpPr/>
            <p:nvPr/>
          </p:nvGrpSpPr>
          <p:grpSpPr>
            <a:xfrm>
              <a:off x="712168" y="4031754"/>
              <a:ext cx="1419221" cy="861"/>
              <a:chOff x="787806" y="3249407"/>
              <a:chExt cx="1419221" cy="830"/>
            </a:xfrm>
            <a:solidFill>
              <a:schemeClr val="bg1"/>
            </a:solidFill>
          </p:grpSpPr>
          <p:cxnSp>
            <p:nvCxnSpPr>
              <p:cNvPr id="122" name="直線接點 121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群組 187"/>
            <p:cNvGrpSpPr/>
            <p:nvPr/>
          </p:nvGrpSpPr>
          <p:grpSpPr>
            <a:xfrm>
              <a:off x="706874" y="7934680"/>
              <a:ext cx="6166366" cy="816428"/>
              <a:chOff x="787806" y="2824367"/>
              <a:chExt cx="6166366" cy="765676"/>
            </a:xfrm>
            <a:solidFill>
              <a:schemeClr val="bg1"/>
            </a:solidFill>
          </p:grpSpPr>
          <p:sp>
            <p:nvSpPr>
              <p:cNvPr id="193" name="圓角矩形 192"/>
              <p:cNvSpPr/>
              <p:nvPr/>
            </p:nvSpPr>
            <p:spPr>
              <a:xfrm>
                <a:off x="1003830" y="2824367"/>
                <a:ext cx="1072680" cy="765676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61083" rIns="0" bIns="61083" spcCol="0" rtlCol="0" anchor="ctr"/>
              <a:lstStyle/>
              <a:p>
                <a:pPr algn="ctr"/>
                <a:r>
                  <a:rPr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博雅教</a:t>
                </a:r>
                <a:r>
                  <a:rPr lang="zh-TW" altLang="en-US" sz="1200" b="1" dirty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育</a:t>
                </a:r>
                <a:endPara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en-US" altLang="zh-TW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28</a:t>
                </a:r>
                <a:r>
                  <a:rPr lang="zh-TW" altLang="en-US" sz="1200" b="1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學分</a:t>
                </a:r>
                <a:endPara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94" name="直線接點 193"/>
              <p:cNvCxnSpPr/>
              <p:nvPr/>
            </p:nvCxnSpPr>
            <p:spPr>
              <a:xfrm>
                <a:off x="787806" y="3249407"/>
                <a:ext cx="216024" cy="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接點 195"/>
              <p:cNvCxnSpPr/>
              <p:nvPr/>
            </p:nvCxnSpPr>
            <p:spPr>
              <a:xfrm>
                <a:off x="4401886" y="3254571"/>
                <a:ext cx="126706" cy="2885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接點 196"/>
              <p:cNvCxnSpPr/>
              <p:nvPr/>
            </p:nvCxnSpPr>
            <p:spPr>
              <a:xfrm flipV="1">
                <a:off x="2080152" y="3249417"/>
                <a:ext cx="126875" cy="820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接點 197"/>
              <p:cNvCxnSpPr/>
              <p:nvPr/>
            </p:nvCxnSpPr>
            <p:spPr>
              <a:xfrm flipV="1">
                <a:off x="6730713" y="3257105"/>
                <a:ext cx="223459" cy="521"/>
              </a:xfrm>
              <a:prstGeom prst="line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矩形 8"/>
            <p:cNvSpPr/>
            <p:nvPr/>
          </p:nvSpPr>
          <p:spPr>
            <a:xfrm>
              <a:off x="5248672" y="4475289"/>
              <a:ext cx="4352528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TW" altLang="en-US" sz="105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4479046" y="4729205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TW" altLang="en-US" sz="1000" dirty="0"/>
            </a:p>
          </p:txBody>
        </p:sp>
        <p:grpSp>
          <p:nvGrpSpPr>
            <p:cNvPr id="166" name="群組 165"/>
            <p:cNvGrpSpPr/>
            <p:nvPr/>
          </p:nvGrpSpPr>
          <p:grpSpPr>
            <a:xfrm>
              <a:off x="11513368" y="1416224"/>
              <a:ext cx="1209991" cy="1872208"/>
              <a:chOff x="11527721" y="2512202"/>
              <a:chExt cx="1209991" cy="1640809"/>
            </a:xfrm>
            <a:solidFill>
              <a:schemeClr val="bg1"/>
            </a:solidFill>
          </p:grpSpPr>
          <p:sp>
            <p:nvSpPr>
              <p:cNvPr id="180" name="矩形 179"/>
              <p:cNvSpPr/>
              <p:nvPr/>
            </p:nvSpPr>
            <p:spPr>
              <a:xfrm>
                <a:off x="11887761" y="2512202"/>
                <a:ext cx="849951" cy="1640809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 spcCol="0" rtlCol="0" anchor="t"/>
              <a:lstStyle/>
              <a:p>
                <a:endParaRPr lang="en-US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zh-TW" sz="8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　</a:t>
                </a:r>
              </a:p>
              <a:p>
                <a:endParaRPr lang="en-US" altLang="zh-TW" sz="8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12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教會教師、傳道師、宣教師、神學研究工作者、普世教會工作者。</a:t>
                </a:r>
                <a:endParaRPr lang="en-US" altLang="zh-TW" sz="12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82" name="矩形 181"/>
              <p:cNvSpPr/>
              <p:nvPr/>
            </p:nvSpPr>
            <p:spPr>
              <a:xfrm>
                <a:off x="11527721" y="2890850"/>
                <a:ext cx="317125" cy="913599"/>
              </a:xfrm>
              <a:prstGeom prst="rect">
                <a:avLst/>
              </a:prstGeom>
              <a:grpFill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6000" tIns="61083" rIns="36000" bIns="61083" spcCol="0" rtlCol="0" anchor="t"/>
              <a:lstStyle/>
              <a:p>
                <a:pPr indent="-49213" algn="ctr"/>
                <a:endParaRPr lang="en-US" altLang="zh-TW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1500" dirty="0" smtClean="0">
                    <a:solidFill>
                      <a:schemeClr val="tx1"/>
                    </a:solidFill>
                    <a:latin typeface="Arial Unicode MS" panose="020B0604020202020204" pitchFamily="34" charset="-120"/>
                    <a:ea typeface="標楷體" panose="03000509000000000000" pitchFamily="65" charset="-120"/>
                  </a:rPr>
                  <a:t>學術組</a:t>
                </a:r>
                <a:endParaRPr lang="en-US" altLang="zh-TW" sz="15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165" name="矩形 164"/>
            <p:cNvSpPr/>
            <p:nvPr/>
          </p:nvSpPr>
          <p:spPr>
            <a:xfrm>
              <a:off x="2075627" y="1391286"/>
              <a:ext cx="1146024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2075627" y="2500502"/>
              <a:ext cx="1146024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5" name="圓角矩形 174"/>
            <p:cNvSpPr/>
            <p:nvPr/>
          </p:nvSpPr>
          <p:spPr>
            <a:xfrm>
              <a:off x="941180" y="3563895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C.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教會事工實務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2069627" y="3562960"/>
              <a:ext cx="1146024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23" name="直線接點 222"/>
            <p:cNvCxnSpPr/>
            <p:nvPr/>
          </p:nvCxnSpPr>
          <p:spPr>
            <a:xfrm flipV="1">
              <a:off x="4326351" y="3024901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接點 223"/>
            <p:cNvCxnSpPr/>
            <p:nvPr/>
          </p:nvCxnSpPr>
          <p:spPr>
            <a:xfrm flipV="1">
              <a:off x="4331205" y="4030591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接點 224"/>
            <p:cNvCxnSpPr/>
            <p:nvPr/>
          </p:nvCxnSpPr>
          <p:spPr>
            <a:xfrm flipV="1">
              <a:off x="4326248" y="5108616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矩形 225"/>
            <p:cNvSpPr/>
            <p:nvPr/>
          </p:nvSpPr>
          <p:spPr>
            <a:xfrm>
              <a:off x="4440430" y="1391286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聖經的本質與權威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4384576" y="2496344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4447181" y="3562960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229" name="矩形 228"/>
            <p:cNvSpPr/>
            <p:nvPr/>
          </p:nvSpPr>
          <p:spPr>
            <a:xfrm>
              <a:off x="4445973" y="4627611"/>
              <a:ext cx="1159249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信仰與自我認識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6876221" y="1379773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使徒行傳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6881249" y="2505181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當代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神學思想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神學詮釋學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6" name="矩形 235"/>
            <p:cNvSpPr/>
            <p:nvPr/>
          </p:nvSpPr>
          <p:spPr>
            <a:xfrm>
              <a:off x="6881249" y="3560550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III(2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敬拜讚美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7" name="矩形 236"/>
            <p:cNvSpPr/>
            <p:nvPr/>
          </p:nvSpPr>
          <p:spPr>
            <a:xfrm>
              <a:off x="6881249" y="4637061"/>
              <a:ext cx="113063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教會與家庭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認識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NGO(2)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2" name="矩形 241"/>
            <p:cNvSpPr/>
            <p:nvPr/>
          </p:nvSpPr>
          <p:spPr>
            <a:xfrm>
              <a:off x="9273604" y="1376589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新約的書信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智慧書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矩形 242"/>
            <p:cNvSpPr/>
            <p:nvPr/>
          </p:nvSpPr>
          <p:spPr>
            <a:xfrm>
              <a:off x="9273604" y="2496342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世界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諸宗教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宗教行為與精神醫學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矩形 243"/>
            <p:cNvSpPr/>
            <p:nvPr/>
          </p:nvSpPr>
          <p:spPr>
            <a:xfrm>
              <a:off x="9267386" y="3560636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宣教與佈道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行政與管理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5" name="矩形 244"/>
            <p:cNvSpPr/>
            <p:nvPr/>
          </p:nvSpPr>
          <p:spPr>
            <a:xfrm>
              <a:off x="9273604" y="4631645"/>
              <a:ext cx="112769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老人事工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6" name="矩形 245"/>
            <p:cNvSpPr/>
            <p:nvPr/>
          </p:nvSpPr>
          <p:spPr>
            <a:xfrm>
              <a:off x="10401294" y="1376589"/>
              <a:ext cx="1040066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啟示文學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先知文學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矩形 246"/>
            <p:cNvSpPr/>
            <p:nvPr/>
          </p:nvSpPr>
          <p:spPr>
            <a:xfrm>
              <a:off x="10401294" y="2503043"/>
              <a:ext cx="109743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algn="ctr"/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．婦女神學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．生態神學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8" name="矩形 247"/>
            <p:cNvSpPr/>
            <p:nvPr/>
          </p:nvSpPr>
          <p:spPr>
            <a:xfrm>
              <a:off x="10433248" y="3576464"/>
              <a:ext cx="109743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講道學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教會音樂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9" name="矩形 248"/>
            <p:cNvSpPr/>
            <p:nvPr/>
          </p:nvSpPr>
          <p:spPr>
            <a:xfrm>
              <a:off x="10401294" y="4630604"/>
              <a:ext cx="1097430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教會與社區營造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領導與團隊服事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50" name="直線接點 249"/>
            <p:cNvCxnSpPr/>
            <p:nvPr/>
          </p:nvCxnSpPr>
          <p:spPr>
            <a:xfrm flipV="1">
              <a:off x="6731097" y="1913528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接點 251"/>
            <p:cNvCxnSpPr/>
            <p:nvPr/>
          </p:nvCxnSpPr>
          <p:spPr>
            <a:xfrm flipV="1">
              <a:off x="6731175" y="3023147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線接點 252"/>
            <p:cNvCxnSpPr/>
            <p:nvPr/>
          </p:nvCxnSpPr>
          <p:spPr>
            <a:xfrm flipV="1">
              <a:off x="6731097" y="4030591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線接點 253"/>
            <p:cNvCxnSpPr/>
            <p:nvPr/>
          </p:nvCxnSpPr>
          <p:spPr>
            <a:xfrm flipV="1">
              <a:off x="6731097" y="5107871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線接點 254"/>
            <p:cNvCxnSpPr/>
            <p:nvPr/>
          </p:nvCxnSpPr>
          <p:spPr>
            <a:xfrm flipV="1">
              <a:off x="9120543" y="1903562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接點 255"/>
            <p:cNvCxnSpPr/>
            <p:nvPr/>
          </p:nvCxnSpPr>
          <p:spPr>
            <a:xfrm flipV="1">
              <a:off x="9126582" y="3020318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接點 256"/>
            <p:cNvCxnSpPr/>
            <p:nvPr/>
          </p:nvCxnSpPr>
          <p:spPr>
            <a:xfrm flipV="1">
              <a:off x="9126582" y="4030436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接點 257"/>
            <p:cNvCxnSpPr/>
            <p:nvPr/>
          </p:nvCxnSpPr>
          <p:spPr>
            <a:xfrm flipV="1">
              <a:off x="9138528" y="5106643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接點 265"/>
            <p:cNvCxnSpPr/>
            <p:nvPr/>
          </p:nvCxnSpPr>
          <p:spPr>
            <a:xfrm>
              <a:off x="712168" y="5081578"/>
              <a:ext cx="216024" cy="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直線接點 267"/>
            <p:cNvCxnSpPr/>
            <p:nvPr/>
          </p:nvCxnSpPr>
          <p:spPr>
            <a:xfrm flipV="1">
              <a:off x="1997061" y="5080727"/>
              <a:ext cx="126875" cy="851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矩形 183"/>
            <p:cNvSpPr/>
            <p:nvPr/>
          </p:nvSpPr>
          <p:spPr>
            <a:xfrm>
              <a:off x="2075627" y="4631645"/>
              <a:ext cx="1146024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78" name="圓角矩形 177"/>
            <p:cNvSpPr/>
            <p:nvPr/>
          </p:nvSpPr>
          <p:spPr>
            <a:xfrm>
              <a:off x="933039" y="4633369"/>
              <a:ext cx="1072680" cy="87571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en-US" altLang="zh-TW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D.</a:t>
              </a: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社會服務實務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模組</a:t>
              </a:r>
              <a:endParaRPr lang="en-US" altLang="zh-TW" sz="1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至少須修滿</a:t>
              </a:r>
              <a:endParaRPr lang="en-US" altLang="zh-TW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16</a:t>
              </a:r>
              <a:r>
                <a:rPr lang="zh-TW" altLang="en-US" sz="11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學分</a:t>
              </a:r>
              <a:endParaRPr lang="zh-TW" altLang="en-US" sz="11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269" name="直線接點 268"/>
            <p:cNvCxnSpPr/>
            <p:nvPr/>
          </p:nvCxnSpPr>
          <p:spPr>
            <a:xfrm>
              <a:off x="706874" y="6118978"/>
              <a:ext cx="216024" cy="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接點 269"/>
            <p:cNvCxnSpPr/>
            <p:nvPr/>
          </p:nvCxnSpPr>
          <p:spPr>
            <a:xfrm flipV="1">
              <a:off x="1986662" y="6122547"/>
              <a:ext cx="126875" cy="851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矩形 266"/>
            <p:cNvSpPr/>
            <p:nvPr/>
          </p:nvSpPr>
          <p:spPr>
            <a:xfrm>
              <a:off x="2074209" y="5704894"/>
              <a:ext cx="1136271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修課程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研究方法與報告撰寫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59" name="圓角矩形 258"/>
            <p:cNvSpPr/>
            <p:nvPr/>
          </p:nvSpPr>
          <p:spPr>
            <a:xfrm>
              <a:off x="936590" y="5698435"/>
              <a:ext cx="1072680" cy="15858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ctr"/>
            <a:lstStyle/>
            <a:p>
              <a:pPr algn="ctr"/>
              <a:r>
                <a:rPr lang="zh-TW" altLang="en-US" sz="12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基礎模組</a:t>
              </a:r>
              <a:endParaRPr lang="en-US" altLang="zh-TW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46</a:t>
              </a:r>
              <a:r>
                <a:rPr lang="zh-TW" altLang="en-US" sz="12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lang="zh-TW" altLang="en-US" sz="12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72" name="直線接點 271"/>
            <p:cNvCxnSpPr/>
            <p:nvPr/>
          </p:nvCxnSpPr>
          <p:spPr>
            <a:xfrm flipV="1">
              <a:off x="4327657" y="6174286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矩形 272"/>
            <p:cNvSpPr/>
            <p:nvPr/>
          </p:nvSpPr>
          <p:spPr>
            <a:xfrm>
              <a:off x="4447382" y="5693280"/>
              <a:ext cx="1159249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9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合唱聖樂進階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哲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教會領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導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靈命操練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5" name="矩形 274"/>
            <p:cNvSpPr/>
            <p:nvPr/>
          </p:nvSpPr>
          <p:spPr>
            <a:xfrm>
              <a:off x="6882658" y="5702730"/>
              <a:ext cx="1130638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新約神學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人際關係與溝通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9275013" y="5697314"/>
              <a:ext cx="1127690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</a:t>
              </a:r>
            </a:p>
            <a:p>
              <a:pPr algn="ctr"/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教義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8" name="矩形 277"/>
            <p:cNvSpPr/>
            <p:nvPr/>
          </p:nvSpPr>
          <p:spPr>
            <a:xfrm>
              <a:off x="10402703" y="5672368"/>
              <a:ext cx="1097430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endPara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79" name="直線接點 278"/>
            <p:cNvCxnSpPr/>
            <p:nvPr/>
          </p:nvCxnSpPr>
          <p:spPr>
            <a:xfrm flipV="1">
              <a:off x="6732506" y="6173541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接點 279"/>
            <p:cNvCxnSpPr/>
            <p:nvPr/>
          </p:nvCxnSpPr>
          <p:spPr>
            <a:xfrm flipV="1">
              <a:off x="9139937" y="6172313"/>
              <a:ext cx="124192" cy="15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矩形 287"/>
            <p:cNvSpPr/>
            <p:nvPr/>
          </p:nvSpPr>
          <p:spPr>
            <a:xfrm>
              <a:off x="11868466" y="3576464"/>
              <a:ext cx="849951" cy="216024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傳道幹事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助理傳道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社區幹事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行政祕書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區牧</a:t>
              </a:r>
              <a:endPara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宣教師、關懷師、社會機構工作人員。</a:t>
              </a:r>
              <a:endParaRPr lang="en-US" altLang="zh-TW" sz="11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矩形 289"/>
            <p:cNvSpPr/>
            <p:nvPr/>
          </p:nvSpPr>
          <p:spPr>
            <a:xfrm>
              <a:off x="11513368" y="3720480"/>
              <a:ext cx="360040" cy="136815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實務組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11801400" y="5880720"/>
              <a:ext cx="792088" cy="168012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endParaRPr lang="en-US" altLang="zh-TW" sz="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zh-TW" sz="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</a:p>
            <a:p>
              <a:endParaRPr lang="en-US" altLang="zh-TW" sz="8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r>
                <a:rPr lang="zh-TW" altLang="en-US" sz="12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畢業後，上述職涯進路皆可。</a:t>
              </a:r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93" name="矩形 292"/>
            <p:cNvSpPr/>
            <p:nvPr/>
          </p:nvSpPr>
          <p:spPr>
            <a:xfrm>
              <a:off x="11513368" y="6120680"/>
              <a:ext cx="317125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6000" tIns="61083" rIns="36000" bIns="61083" spcCol="0" rtlCol="0" anchor="t"/>
            <a:lstStyle/>
            <a:p>
              <a:pPr indent="-49213" algn="ctr"/>
              <a:r>
                <a:rPr lang="zh-TW" altLang="en-US" sz="15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綜合組</a:t>
              </a:r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5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" name="圓角矩形 1"/>
            <p:cNvSpPr/>
            <p:nvPr/>
          </p:nvSpPr>
          <p:spPr>
            <a:xfrm>
              <a:off x="280120" y="1128192"/>
              <a:ext cx="504056" cy="76328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spcCol="0" rtlCol="0" anchor="ctr"/>
            <a:lstStyle/>
            <a:p>
              <a:pPr algn="ctr"/>
              <a:r>
                <a:rPr lang="zh-TW" altLang="en-US" sz="1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神學系課程模組化與分流化</a:t>
              </a:r>
              <a:endParaRPr lang="zh-TW" altLang="en-US" sz="1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3211294" y="1391286"/>
              <a:ext cx="116888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3210480" y="2496342"/>
              <a:ext cx="116888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3215688" y="3562960"/>
              <a:ext cx="116888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21" name="矩形 220"/>
            <p:cNvSpPr/>
            <p:nvPr/>
          </p:nvSpPr>
          <p:spPr>
            <a:xfrm>
              <a:off x="3215688" y="4632046"/>
              <a:ext cx="1168888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lang="en-US" altLang="zh-TW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endParaRPr lang="en-US" altLang="zh-TW" sz="12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1" name="矩形 270"/>
            <p:cNvSpPr/>
            <p:nvPr/>
          </p:nvSpPr>
          <p:spPr>
            <a:xfrm>
              <a:off x="3217097" y="5697715"/>
              <a:ext cx="1168888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13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聖經綜覽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合唱聖樂概論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心理學導論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基督教與台灣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諸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宗教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教會史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禮拜學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5614593" y="1391286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摩西五經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四福音書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5614593" y="2505172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基督教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思想史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5616105" y="3562960"/>
              <a:ext cx="1186361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兒童與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青少年事工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33" name="矩形 232"/>
            <p:cNvSpPr/>
            <p:nvPr/>
          </p:nvSpPr>
          <p:spPr>
            <a:xfrm>
              <a:off x="5680720" y="4637061"/>
              <a:ext cx="1224136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>
                <a:lnSpc>
                  <a:spcPts val="1600"/>
                </a:lnSpc>
              </a:pPr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．性別議題研究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lnSpc>
                  <a:spcPts val="1600"/>
                </a:lnSpc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．社工導論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74" name="矩形 273"/>
            <p:cNvSpPr/>
            <p:nvPr/>
          </p:nvSpPr>
          <p:spPr>
            <a:xfrm>
              <a:off x="5680720" y="5736704"/>
              <a:ext cx="1186361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5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聖經語言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合唱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聖樂進階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(1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93663" indent="-93663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靈命塑造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8" name="矩形 237"/>
            <p:cNvSpPr/>
            <p:nvPr/>
          </p:nvSpPr>
          <p:spPr>
            <a:xfrm>
              <a:off x="8011886" y="1376590"/>
              <a:ext cx="1173807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舊約歷史書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聖經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語言進階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II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39" name="矩形 238"/>
            <p:cNvSpPr/>
            <p:nvPr/>
          </p:nvSpPr>
          <p:spPr>
            <a:xfrm>
              <a:off x="8028226" y="2468403"/>
              <a:ext cx="1173807" cy="92581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合一學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台灣本土神學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</p:txBody>
        </p:sp>
        <p:sp>
          <p:nvSpPr>
            <p:cNvPr id="240" name="矩形 239"/>
            <p:cNvSpPr/>
            <p:nvPr/>
          </p:nvSpPr>
          <p:spPr>
            <a:xfrm>
              <a:off x="8023112" y="3560550"/>
              <a:ext cx="1173807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教會實習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IV</a:t>
              </a: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本土禮儀與崇拜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41" name="矩形 240"/>
            <p:cNvSpPr/>
            <p:nvPr/>
          </p:nvSpPr>
          <p:spPr>
            <a:xfrm>
              <a:off x="8026817" y="4599044"/>
              <a:ext cx="1173807" cy="88903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</a:p>
            <a:p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社會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機構實習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教牧</a:t>
              </a: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諮商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  <a:endPara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276" name="矩形 275"/>
            <p:cNvSpPr/>
            <p:nvPr/>
          </p:nvSpPr>
          <p:spPr>
            <a:xfrm>
              <a:off x="8024522" y="5692376"/>
              <a:ext cx="1209326" cy="18391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 spcCol="0" rtlCol="0" anchor="t"/>
            <a:lstStyle/>
            <a:p>
              <a:pPr algn="ctr"/>
              <a:r>
                <a:rPr lang="zh-TW" altLang="en-US" sz="12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lang="zh-TW" altLang="en-US" sz="12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 </a:t>
              </a:r>
              <a:r>
                <a:rPr lang="en-US" altLang="zh-TW" sz="1200" b="1" u="sng" dirty="0" smtClean="0">
                  <a:solidFill>
                    <a:srgbClr val="FF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</a:t>
              </a:r>
              <a:endParaRPr lang="en-US" altLang="zh-TW" sz="1200" b="1" u="sng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舊約神學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TW" altLang="en-US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神學方法論</a:t>
              </a:r>
              <a:r>
                <a:rPr lang="en-US" altLang="zh-TW" sz="9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05" name="矩形 104"/>
          <p:cNvSpPr/>
          <p:nvPr/>
        </p:nvSpPr>
        <p:spPr>
          <a:xfrm>
            <a:off x="2080320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6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●國文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  </a:t>
            </a:r>
            <a:endParaRPr lang="en-US" altLang="zh-TW" sz="11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●英文</a:t>
            </a:r>
            <a:r>
              <a:rPr lang="el-GR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Ι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●體育</a:t>
            </a:r>
            <a:r>
              <a:rPr lang="el-GR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Ι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●長榮精神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●全民國防教育 軍事訓練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國際情勢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endParaRPr lang="en-US" altLang="zh-TW" sz="900" u="sng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900" b="1" u="sng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3160440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</a:t>
            </a:r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5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●英文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Ⅱ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●體育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Ⅱ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●音樂欣賞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●體驗學習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(1) 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●全民國防教育 軍事訓練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國防政策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pPr algn="ctr"/>
            <a:endParaRPr lang="en-US" altLang="zh-TW" sz="12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608712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</a:t>
            </a:r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6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●外語初級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Ⅱ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●體育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Ⅳ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●自然科學概論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●通識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pPr algn="ctr"/>
            <a:endParaRPr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4456584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</a:t>
            </a:r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5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●外語初級</a:t>
            </a:r>
            <a:r>
              <a:rPr lang="el-GR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Ι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●體育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Ⅲ</a:t>
            </a:r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(0)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●服務學習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(1)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●通識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pPr algn="ctr"/>
            <a:endParaRPr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6904856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</a:t>
            </a:r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4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●基督教倫理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●通識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</a:p>
          <a:p>
            <a:endParaRPr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8056984" y="7608912"/>
            <a:ext cx="1130638" cy="183918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 spcCol="0" rtlCol="0" anchor="t"/>
          <a:lstStyle/>
          <a:p>
            <a:pPr algn="ctr"/>
            <a:r>
              <a:rPr lang="zh-TW" altLang="en-US" sz="12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</a:t>
            </a:r>
            <a:r>
              <a:rPr lang="zh-TW" altLang="en-US" sz="12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 </a:t>
            </a:r>
            <a:r>
              <a:rPr lang="en-US" altLang="zh-TW" sz="1200" b="1" u="sng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2</a:t>
            </a:r>
          </a:p>
          <a:p>
            <a:r>
              <a:rPr lang="zh-TW" altLang="en-US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●通識</a:t>
            </a:r>
            <a:r>
              <a:rPr lang="en-US" altLang="zh-TW" sz="11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(2)</a:t>
            </a:r>
            <a:r>
              <a:rPr lang="en-US" altLang="zh-TW" sz="9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:</a:t>
            </a:r>
            <a:endParaRPr lang="en-US" altLang="zh-TW" sz="12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endParaRPr lang="en-US" altLang="zh-TW" sz="12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8409112" y="40811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/>
              <a:t>104</a:t>
            </a:r>
            <a:r>
              <a:rPr lang="zh-TW" altLang="en-US" sz="1200" dirty="0" smtClean="0"/>
              <a:t>學年入學    </a:t>
            </a:r>
            <a:r>
              <a:rPr lang="en-US" altLang="zh-TW" sz="1200" dirty="0" smtClean="0"/>
              <a:t>103</a:t>
            </a:r>
            <a:r>
              <a:rPr lang="zh-TW" altLang="en-US" sz="1200" dirty="0" smtClean="0"/>
              <a:t>學年度第</a:t>
            </a:r>
            <a:r>
              <a:rPr lang="en-US" altLang="zh-TW" sz="1200" dirty="0" smtClean="0"/>
              <a:t>6</a:t>
            </a:r>
            <a:r>
              <a:rPr lang="zh-TW" altLang="en-US" sz="1200" dirty="0" smtClean="0"/>
              <a:t>次院系課程委員會議訂定</a:t>
            </a:r>
            <a:r>
              <a:rPr lang="en-US" altLang="zh-TW" sz="1200" dirty="0" smtClean="0"/>
              <a:t>104.3.25</a:t>
            </a:r>
          </a:p>
          <a:p>
            <a:r>
              <a:rPr lang="zh-TW" altLang="en-US" sz="1200" dirty="0"/>
              <a:t> </a:t>
            </a:r>
            <a:r>
              <a:rPr lang="zh-TW" altLang="en-US" sz="1200" dirty="0" smtClean="0"/>
              <a:t>                           </a:t>
            </a:r>
            <a:r>
              <a:rPr lang="en-US" altLang="zh-TW" sz="1200" dirty="0" smtClean="0"/>
              <a:t>105</a:t>
            </a:r>
            <a:r>
              <a:rPr lang="zh-TW" altLang="en-US" sz="1200" dirty="0" smtClean="0"/>
              <a:t>學年</a:t>
            </a:r>
            <a:r>
              <a:rPr lang="zh-TW" altLang="en-US" sz="1200" dirty="0"/>
              <a:t>度</a:t>
            </a:r>
            <a:r>
              <a:rPr lang="zh-TW" altLang="en-US" sz="1200" dirty="0" smtClean="0"/>
              <a:t>第</a:t>
            </a:r>
            <a:r>
              <a:rPr lang="en-US" altLang="zh-TW" sz="1200" dirty="0" smtClean="0"/>
              <a:t>1</a:t>
            </a:r>
            <a:r>
              <a:rPr lang="zh-TW" altLang="en-US" sz="1200" dirty="0" smtClean="0"/>
              <a:t>次</a:t>
            </a:r>
            <a:r>
              <a:rPr lang="zh-TW" altLang="en-US" sz="1200" dirty="0"/>
              <a:t>院系課程委員會議訂定</a:t>
            </a:r>
            <a:r>
              <a:rPr lang="en-US" altLang="zh-TW" sz="1200" dirty="0" smtClean="0"/>
              <a:t>105.8.29</a:t>
            </a:r>
            <a:endParaRPr lang="zh-TW" altLang="en-US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53128" y="7793577"/>
            <a:ext cx="3096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備註：共有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/>
                <a:ea typeface="細明體" pitchFamily="49" charset="-120"/>
                <a:cs typeface="Arial" pitchFamily="34" charset="0"/>
              </a:rPr>
              <a:t> 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、Ｂ、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四個模組。每名學生可以自由選修其中二個模組，每個模組至少修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16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個學分</a:t>
            </a:r>
            <a:r>
              <a:rPr kumimoji="1" lang="zh-TW" altLang="en-US" sz="12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。建議</a:t>
            </a:r>
            <a:r>
              <a:rPr kumimoji="1" lang="zh-TW" altLang="en-US" sz="1200" dirty="0" smtClean="0">
                <a:solidFill>
                  <a:srgbClr val="222222"/>
                </a:solidFill>
                <a:latin typeface="細明體" pitchFamily="49" charset="-120"/>
                <a:ea typeface="細明體" pitchFamily="49" charset="-120"/>
                <a:cs typeface="Arial" pitchFamily="34" charset="0"/>
              </a:rPr>
              <a:t>走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學術組者，選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兩個模組，走實務組者，選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兩個模組，走綜合組可選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A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B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C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、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D</a:t>
            </a:r>
            <a:r>
              <a:rPr kumimoji="1" lang="zh-TW" altLang="en-US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四個模組。</a:t>
            </a: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/>
            </a:r>
            <a:b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</a:b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71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827</Words>
  <Application>Microsoft Office PowerPoint</Application>
  <PresentationFormat>A3 紙張 (297x420 公釐)</PresentationFormat>
  <Paragraphs>198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BM6635</dc:creator>
  <cp:lastModifiedBy>yth8086</cp:lastModifiedBy>
  <cp:revision>441</cp:revision>
  <cp:lastPrinted>2016-09-07T06:02:11Z</cp:lastPrinted>
  <dcterms:created xsi:type="dcterms:W3CDTF">2014-02-12T02:33:52Z</dcterms:created>
  <dcterms:modified xsi:type="dcterms:W3CDTF">2016-09-07T06:39:56Z</dcterms:modified>
</cp:coreProperties>
</file>